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</p:sldIdLst>
  <p:sldSz cx="12191695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Relationship Id="rId17" Type="http://schemas.openxmlformats.org/officeDocument/2006/relationships/slide" Target="slides/slide11.xml"/><Relationship Id="rId18" Type="http://schemas.openxmlformats.org/officeDocument/2006/relationships/slide" Target="slides/slide12.xml"/><Relationship Id="rId19" Type="http://schemas.openxmlformats.org/officeDocument/2006/relationships/slide" Target="slides/slide13.xml"/><Relationship Id="rId20" Type="http://schemas.openxmlformats.org/officeDocument/2006/relationships/slide" Target="slides/slide14.xml"/><Relationship Id="rId21" Type="http://schemas.openxmlformats.org/officeDocument/2006/relationships/slide" Target="slides/slide15.xml"/><Relationship Id="rId22" Type="http://schemas.openxmlformats.org/officeDocument/2006/relationships/slide" Target="slides/slide16.xml"/><Relationship Id="rId23" Type="http://schemas.openxmlformats.org/officeDocument/2006/relationships/slide" Target="slides/slide17.xml"/><Relationship Id="rId24" Type="http://schemas.openxmlformats.org/officeDocument/2006/relationships/slide" Target="slides/slide18.xml"/><Relationship Id="rId25" Type="http://schemas.openxmlformats.org/officeDocument/2006/relationships/slide" Target="slides/slide19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D2340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6611112"/>
            <a:ext cx="12191695" cy="54864"/>
          </a:xfrm>
          <a:prstGeom prst="rect">
            <a:avLst/>
          </a:prstGeom>
          <a:solidFill>
            <a:srgbClr val="009B9C"/>
          </a:solidFill>
          <a:ln>
            <a:solidFill>
              <a:srgbClr val="009B9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cxnSp>
        <p:nvCxnSpPr>
          <p:cNvPr id="3" name="Connector 2"/>
          <p:cNvCxnSpPr/>
          <p:nvPr/>
        </p:nvCxnSpPr>
        <p:spPr>
          <a:xfrm>
            <a:off x="8686800" y="1097280"/>
            <a:ext cx="2103120" cy="4206240"/>
          </a:xfrm>
          <a:prstGeom prst="line">
            <a:avLst/>
          </a:prstGeom>
          <a:ln w="38100">
            <a:solidFill>
              <a:srgbClr val="4BB2DC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" name="Connector 3"/>
          <p:cNvCxnSpPr/>
          <p:nvPr/>
        </p:nvCxnSpPr>
        <p:spPr>
          <a:xfrm flipH="1">
            <a:off x="7040880" y="5303520"/>
            <a:ext cx="3749040" cy="0"/>
          </a:xfrm>
          <a:prstGeom prst="line">
            <a:avLst/>
          </a:prstGeom>
          <a:ln w="38100">
            <a:solidFill>
              <a:srgbClr val="4BB2DC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" name="Connector 4"/>
          <p:cNvCxnSpPr/>
          <p:nvPr/>
        </p:nvCxnSpPr>
        <p:spPr>
          <a:xfrm flipV="1">
            <a:off x="7040880" y="1097280"/>
            <a:ext cx="1645920" cy="4206240"/>
          </a:xfrm>
          <a:prstGeom prst="line">
            <a:avLst/>
          </a:prstGeom>
          <a:ln w="38100">
            <a:solidFill>
              <a:srgbClr val="4BB2DC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" name="Connector 5"/>
          <p:cNvCxnSpPr/>
          <p:nvPr/>
        </p:nvCxnSpPr>
        <p:spPr>
          <a:xfrm>
            <a:off x="9509760" y="2011680"/>
            <a:ext cx="1280160" cy="2560320"/>
          </a:xfrm>
          <a:prstGeom prst="line">
            <a:avLst/>
          </a:prstGeom>
          <a:ln w="25400">
            <a:solidFill>
              <a:srgbClr val="F1B5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Connector 6"/>
          <p:cNvCxnSpPr/>
          <p:nvPr/>
        </p:nvCxnSpPr>
        <p:spPr>
          <a:xfrm flipH="1">
            <a:off x="8412480" y="4572000"/>
            <a:ext cx="2377440" cy="0"/>
          </a:xfrm>
          <a:prstGeom prst="line">
            <a:avLst/>
          </a:prstGeom>
          <a:ln w="25400">
            <a:solidFill>
              <a:srgbClr val="F1B5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Connector 7"/>
          <p:cNvCxnSpPr/>
          <p:nvPr/>
        </p:nvCxnSpPr>
        <p:spPr>
          <a:xfrm flipV="1">
            <a:off x="8412480" y="2011680"/>
            <a:ext cx="1097280" cy="2560320"/>
          </a:xfrm>
          <a:prstGeom prst="line">
            <a:avLst/>
          </a:prstGeom>
          <a:ln w="25400">
            <a:solidFill>
              <a:srgbClr val="F1B5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685800" y="685800"/>
            <a:ext cx="5120640" cy="50292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l">
              <a:defRPr sz="1800" b="1" i="0">
                <a:solidFill>
                  <a:srgbClr val="F1B543"/>
                </a:solidFill>
                <a:latin typeface="Aptos Display"/>
              </a:defRPr>
            </a:pPr>
            <a:r>
              <a:t>TRIANGLES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85800" y="1234440"/>
            <a:ext cx="6492240" cy="68580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l">
              <a:defRPr sz="4400" b="1" i="0">
                <a:solidFill>
                  <a:srgbClr val="FFFFFF"/>
                </a:solidFill>
                <a:latin typeface="Aptos Display"/>
              </a:defRPr>
            </a:pPr>
            <a:r>
              <a:t>Theorem 6.3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13232" y="2029968"/>
            <a:ext cx="7406640" cy="45720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l">
              <a:defRPr sz="2800" b="1" i="0">
                <a:solidFill>
                  <a:srgbClr val="DFF5F7"/>
                </a:solidFill>
                <a:latin typeface="Aptos Display"/>
              </a:defRPr>
            </a:pPr>
            <a:r>
              <a:t>AAA / AA Similarity Criterion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49808" y="2788920"/>
            <a:ext cx="8046720" cy="36576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l">
              <a:defRPr sz="1800" b="0" i="0">
                <a:solidFill>
                  <a:srgbClr val="FFFFFF"/>
                </a:solidFill>
                <a:latin typeface="Aptos"/>
              </a:defRPr>
            </a:pPr>
            <a:r>
              <a:t>Class 10 Mathematics · 40-minute lesson with practice + mini assessment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777240" y="3886200"/>
            <a:ext cx="4297680" cy="502920"/>
          </a:xfrm>
          <a:prstGeom prst="roundRect">
            <a:avLst/>
          </a:prstGeom>
          <a:solidFill>
            <a:srgbClr val="FFF3D2"/>
          </a:solidFill>
          <a:ln>
            <a:solidFill>
              <a:srgbClr val="FFF3D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800" b="1">
                <a:solidFill>
                  <a:srgbClr val="0D2340"/>
                </a:solidFill>
                <a:latin typeface="Aptos"/>
              </a:defRPr>
            </a:pPr>
            <a:r>
              <a:t>Same angles lock the shape.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1567160" y="6473952"/>
            <a:ext cx="320040" cy="201168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r">
              <a:defRPr sz="1000" b="0" i="0">
                <a:solidFill>
                  <a:srgbClr val="5B6370"/>
                </a:solidFill>
                <a:latin typeface="Aptos"/>
              </a:defRPr>
            </a:pPr>
            <a:r>
              <a:t>1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AF8F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6611112"/>
            <a:ext cx="12191695" cy="54864"/>
          </a:xfrm>
          <a:prstGeom prst="rect">
            <a:avLst/>
          </a:prstGeom>
          <a:solidFill>
            <a:srgbClr val="009B9C"/>
          </a:solidFill>
          <a:ln>
            <a:solidFill>
              <a:srgbClr val="009B9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594360" y="320040"/>
            <a:ext cx="10972800" cy="50292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l">
              <a:defRPr sz="3000" b="1" i="0">
                <a:solidFill>
                  <a:srgbClr val="0D2340"/>
                </a:solidFill>
                <a:latin typeface="Aptos Display"/>
              </a:defRPr>
            </a:pPr>
            <a:r>
              <a:t>Opening puzzle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21792" y="841248"/>
            <a:ext cx="10789920" cy="347472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l">
              <a:defRPr sz="1400" b="0" i="0">
                <a:solidFill>
                  <a:srgbClr val="5B6370"/>
                </a:solidFill>
                <a:latin typeface="Aptos"/>
              </a:defRPr>
            </a:pPr>
            <a:r>
              <a:t>Can two triangles be different sizes but still have exactly the same shape?</a:t>
            </a:r>
          </a:p>
        </p:txBody>
      </p:sp>
      <p:sp>
        <p:nvSpPr>
          <p:cNvPr id="5" name="Rectangle 4"/>
          <p:cNvSpPr/>
          <p:nvPr/>
        </p:nvSpPr>
        <p:spPr>
          <a:xfrm>
            <a:off x="594360" y="1097280"/>
            <a:ext cx="1920240" cy="73152"/>
          </a:xfrm>
          <a:prstGeom prst="rect">
            <a:avLst/>
          </a:prstGeom>
          <a:solidFill>
            <a:srgbClr val="F1B543"/>
          </a:solidFill>
          <a:ln>
            <a:solidFill>
              <a:srgbClr val="F1B5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cxnSp>
        <p:nvCxnSpPr>
          <p:cNvPr id="6" name="Connector 5"/>
          <p:cNvCxnSpPr/>
          <p:nvPr/>
        </p:nvCxnSpPr>
        <p:spPr>
          <a:xfrm>
            <a:off x="1097280" y="4754880"/>
            <a:ext cx="1828800" cy="0"/>
          </a:xfrm>
          <a:prstGeom prst="line">
            <a:avLst/>
          </a:prstGeom>
          <a:ln w="38100">
            <a:solidFill>
              <a:srgbClr val="1E65B4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Connector 6"/>
          <p:cNvCxnSpPr/>
          <p:nvPr/>
        </p:nvCxnSpPr>
        <p:spPr>
          <a:xfrm flipH="1" flipV="1">
            <a:off x="1554480" y="2103120"/>
            <a:ext cx="1371600" cy="2651760"/>
          </a:xfrm>
          <a:prstGeom prst="line">
            <a:avLst/>
          </a:prstGeom>
          <a:ln w="38100">
            <a:solidFill>
              <a:srgbClr val="1E65B4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Connector 7"/>
          <p:cNvCxnSpPr/>
          <p:nvPr/>
        </p:nvCxnSpPr>
        <p:spPr>
          <a:xfrm flipH="1">
            <a:off x="1097280" y="2103120"/>
            <a:ext cx="457200" cy="2651760"/>
          </a:xfrm>
          <a:prstGeom prst="line">
            <a:avLst/>
          </a:prstGeom>
          <a:ln w="38100">
            <a:solidFill>
              <a:srgbClr val="1E65B4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868680" y="4434840"/>
            <a:ext cx="411480" cy="27432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ctr">
              <a:defRPr sz="1800" b="1" i="0">
                <a:solidFill>
                  <a:srgbClr val="0D2340"/>
                </a:solidFill>
                <a:latin typeface="Aptos"/>
              </a:defRPr>
            </a:pPr>
            <a:r>
              <a:t>A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606040" y="4800600"/>
            <a:ext cx="411480" cy="27432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ctr">
              <a:defRPr sz="1800" b="1" i="0">
                <a:solidFill>
                  <a:srgbClr val="0D2340"/>
                </a:solidFill>
                <a:latin typeface="Aptos"/>
              </a:defRPr>
            </a:pPr>
            <a:r>
              <a:t>B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600200" y="2148839"/>
            <a:ext cx="411480" cy="27432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ctr">
              <a:defRPr sz="1800" b="1" i="0">
                <a:solidFill>
                  <a:srgbClr val="0D2340"/>
                </a:solidFill>
                <a:latin typeface="Aptos"/>
              </a:defRPr>
            </a:pPr>
            <a:r>
              <a:t>C</a:t>
            </a:r>
          </a:p>
        </p:txBody>
      </p:sp>
      <p:sp>
        <p:nvSpPr>
          <p:cNvPr id="12" name="Oval 11"/>
          <p:cNvSpPr/>
          <p:nvPr/>
        </p:nvSpPr>
        <p:spPr>
          <a:xfrm>
            <a:off x="1078992" y="4343400"/>
            <a:ext cx="320040" cy="320040"/>
          </a:xfrm>
          <a:prstGeom prst="ellipse">
            <a:avLst/>
          </a:prstGeom>
          <a:solidFill>
            <a:srgbClr val="FFF8DB"/>
          </a:solidFill>
          <a:ln>
            <a:solidFill>
              <a:srgbClr val="F1B5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b="1" sz="900">
                <a:solidFill>
                  <a:srgbClr val="0D2340"/>
                </a:solidFill>
                <a:latin typeface="Aptos"/>
              </a:defRPr>
            </a:pPr>
            <a:r>
              <a:t>60°</a:t>
            </a:r>
          </a:p>
        </p:txBody>
      </p:sp>
      <p:sp>
        <p:nvSpPr>
          <p:cNvPr id="13" name="Oval 12"/>
          <p:cNvSpPr/>
          <p:nvPr/>
        </p:nvSpPr>
        <p:spPr>
          <a:xfrm>
            <a:off x="2514600" y="4343400"/>
            <a:ext cx="320040" cy="320040"/>
          </a:xfrm>
          <a:prstGeom prst="ellipse">
            <a:avLst/>
          </a:prstGeom>
          <a:solidFill>
            <a:srgbClr val="FFF8DB"/>
          </a:solidFill>
          <a:ln>
            <a:solidFill>
              <a:srgbClr val="F1B5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b="1" sz="900">
                <a:solidFill>
                  <a:srgbClr val="0D2340"/>
                </a:solidFill>
                <a:latin typeface="Aptos"/>
              </a:defRPr>
            </a:pPr>
            <a:r>
              <a:t>40°</a:t>
            </a:r>
          </a:p>
        </p:txBody>
      </p:sp>
      <p:sp>
        <p:nvSpPr>
          <p:cNvPr id="14" name="Oval 13"/>
          <p:cNvSpPr/>
          <p:nvPr/>
        </p:nvSpPr>
        <p:spPr>
          <a:xfrm>
            <a:off x="1481328" y="2286000"/>
            <a:ext cx="320040" cy="320040"/>
          </a:xfrm>
          <a:prstGeom prst="ellipse">
            <a:avLst/>
          </a:prstGeom>
          <a:solidFill>
            <a:srgbClr val="FFF8DB"/>
          </a:solidFill>
          <a:ln>
            <a:solidFill>
              <a:srgbClr val="F1B5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b="1" sz="900">
                <a:solidFill>
                  <a:srgbClr val="0D2340"/>
                </a:solidFill>
                <a:latin typeface="Aptos"/>
              </a:defRPr>
            </a:pPr>
            <a:r>
              <a:t>80°</a:t>
            </a:r>
          </a:p>
        </p:txBody>
      </p:sp>
      <p:cxnSp>
        <p:nvCxnSpPr>
          <p:cNvPr id="15" name="Connector 14"/>
          <p:cNvCxnSpPr/>
          <p:nvPr/>
        </p:nvCxnSpPr>
        <p:spPr>
          <a:xfrm>
            <a:off x="6400800" y="5212080"/>
            <a:ext cx="4023360" cy="0"/>
          </a:xfrm>
          <a:prstGeom prst="line">
            <a:avLst/>
          </a:prstGeom>
          <a:ln w="38100">
            <a:solidFill>
              <a:srgbClr val="009B9C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Connector 15"/>
          <p:cNvCxnSpPr/>
          <p:nvPr/>
        </p:nvCxnSpPr>
        <p:spPr>
          <a:xfrm flipH="1" flipV="1">
            <a:off x="7406640" y="1463040"/>
            <a:ext cx="3017520" cy="3749040"/>
          </a:xfrm>
          <a:prstGeom prst="line">
            <a:avLst/>
          </a:prstGeom>
          <a:ln w="38100">
            <a:solidFill>
              <a:srgbClr val="009B9C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Connector 16"/>
          <p:cNvCxnSpPr/>
          <p:nvPr/>
        </p:nvCxnSpPr>
        <p:spPr>
          <a:xfrm flipH="1">
            <a:off x="6400800" y="1463040"/>
            <a:ext cx="1005840" cy="3749040"/>
          </a:xfrm>
          <a:prstGeom prst="line">
            <a:avLst/>
          </a:prstGeom>
          <a:ln w="38100">
            <a:solidFill>
              <a:srgbClr val="009B9C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6172200" y="4892040"/>
            <a:ext cx="411480" cy="27432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ctr">
              <a:defRPr sz="1800" b="1" i="0">
                <a:solidFill>
                  <a:srgbClr val="0D2340"/>
                </a:solidFill>
                <a:latin typeface="Aptos"/>
              </a:defRPr>
            </a:pPr>
            <a:r>
              <a:t>D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104120" y="5257800"/>
            <a:ext cx="411480" cy="27432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ctr">
              <a:defRPr sz="1800" b="1" i="0">
                <a:solidFill>
                  <a:srgbClr val="0D2340"/>
                </a:solidFill>
                <a:latin typeface="Aptos"/>
              </a:defRPr>
            </a:pPr>
            <a:r>
              <a:t>E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452360" y="1508760"/>
            <a:ext cx="411480" cy="27432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ctr">
              <a:defRPr sz="1800" b="1" i="0">
                <a:solidFill>
                  <a:srgbClr val="0D2340"/>
                </a:solidFill>
                <a:latin typeface="Aptos"/>
              </a:defRPr>
            </a:pPr>
            <a:r>
              <a:t>F</a:t>
            </a:r>
          </a:p>
        </p:txBody>
      </p:sp>
      <p:sp>
        <p:nvSpPr>
          <p:cNvPr id="21" name="Oval 20"/>
          <p:cNvSpPr/>
          <p:nvPr/>
        </p:nvSpPr>
        <p:spPr>
          <a:xfrm>
            <a:off x="6400800" y="4773168"/>
            <a:ext cx="320040" cy="320040"/>
          </a:xfrm>
          <a:prstGeom prst="ellipse">
            <a:avLst/>
          </a:prstGeom>
          <a:solidFill>
            <a:srgbClr val="FFF8DB"/>
          </a:solidFill>
          <a:ln>
            <a:solidFill>
              <a:srgbClr val="F1B5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b="1" sz="900">
                <a:solidFill>
                  <a:srgbClr val="0D2340"/>
                </a:solidFill>
                <a:latin typeface="Aptos"/>
              </a:defRPr>
            </a:pPr>
            <a:r>
              <a:t>60°</a:t>
            </a:r>
          </a:p>
        </p:txBody>
      </p:sp>
      <p:sp>
        <p:nvSpPr>
          <p:cNvPr id="22" name="Oval 21"/>
          <p:cNvSpPr/>
          <p:nvPr/>
        </p:nvSpPr>
        <p:spPr>
          <a:xfrm>
            <a:off x="9921240" y="4773168"/>
            <a:ext cx="320040" cy="320040"/>
          </a:xfrm>
          <a:prstGeom prst="ellipse">
            <a:avLst/>
          </a:prstGeom>
          <a:solidFill>
            <a:srgbClr val="FFF8DB"/>
          </a:solidFill>
          <a:ln>
            <a:solidFill>
              <a:srgbClr val="F1B5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b="1" sz="900">
                <a:solidFill>
                  <a:srgbClr val="0D2340"/>
                </a:solidFill>
                <a:latin typeface="Aptos"/>
              </a:defRPr>
            </a:pPr>
            <a:r>
              <a:t>40°</a:t>
            </a:r>
          </a:p>
        </p:txBody>
      </p:sp>
      <p:sp>
        <p:nvSpPr>
          <p:cNvPr id="23" name="Oval 22"/>
          <p:cNvSpPr/>
          <p:nvPr/>
        </p:nvSpPr>
        <p:spPr>
          <a:xfrm>
            <a:off x="7360920" y="1691640"/>
            <a:ext cx="320040" cy="320040"/>
          </a:xfrm>
          <a:prstGeom prst="ellipse">
            <a:avLst/>
          </a:prstGeom>
          <a:solidFill>
            <a:srgbClr val="FFF8DB"/>
          </a:solidFill>
          <a:ln>
            <a:solidFill>
              <a:srgbClr val="F1B5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b="1" sz="900">
                <a:solidFill>
                  <a:srgbClr val="0D2340"/>
                </a:solidFill>
                <a:latin typeface="Aptos"/>
              </a:defRPr>
            </a:pPr>
            <a:r>
              <a:t>80°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3703320" y="2057400"/>
            <a:ext cx="2377440" cy="36576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ctr">
              <a:defRPr sz="2200" b="1" i="0">
                <a:solidFill>
                  <a:srgbClr val="D64949"/>
                </a:solidFill>
                <a:latin typeface="Aptos"/>
              </a:defRPr>
            </a:pPr>
            <a:r>
              <a:t>They are not congruent.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3520440" y="2606040"/>
            <a:ext cx="2834640" cy="50292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ctr">
              <a:defRPr sz="2000" b="1" i="0">
                <a:solidFill>
                  <a:srgbClr val="0D2340"/>
                </a:solidFill>
                <a:latin typeface="Aptos"/>
              </a:defRPr>
            </a:pPr>
            <a:r>
              <a:t>But the angle pattern is identical.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063240" y="3703320"/>
            <a:ext cx="3931920" cy="41148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ctr">
              <a:defRPr sz="2000" b="0" i="0">
                <a:solidFill>
                  <a:srgbClr val="5B6370"/>
                </a:solidFill>
                <a:latin typeface="Aptos"/>
              </a:defRPr>
            </a:pPr>
            <a:r>
              <a:t>Question: What must happen to their sides?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1567160" y="6473952"/>
            <a:ext cx="320040" cy="201168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r">
              <a:defRPr sz="1000" b="0" i="0">
                <a:solidFill>
                  <a:srgbClr val="5B6370"/>
                </a:solidFill>
                <a:latin typeface="Aptos"/>
              </a:defRPr>
            </a:pPr>
            <a:r>
              <a:t>2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AF8F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6611112"/>
            <a:ext cx="12191695" cy="54864"/>
          </a:xfrm>
          <a:prstGeom prst="rect">
            <a:avLst/>
          </a:prstGeom>
          <a:solidFill>
            <a:srgbClr val="009B9C"/>
          </a:solidFill>
          <a:ln>
            <a:solidFill>
              <a:srgbClr val="009B9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594360" y="320040"/>
            <a:ext cx="10972800" cy="50292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l">
              <a:defRPr sz="3000" b="1" i="0">
                <a:solidFill>
                  <a:srgbClr val="0D2340"/>
                </a:solidFill>
                <a:latin typeface="Aptos Display"/>
              </a:defRPr>
            </a:pPr>
            <a:r>
              <a:t>Today’s flow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21792" y="841248"/>
            <a:ext cx="10789920" cy="347472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l">
              <a:defRPr sz="1400" b="0" i="0">
                <a:solidFill>
                  <a:srgbClr val="5B6370"/>
                </a:solidFill>
                <a:latin typeface="Aptos"/>
              </a:defRPr>
            </a:pPr>
            <a:r>
              <a:t>Discover → State → Prove → Use → Check</a:t>
            </a:r>
          </a:p>
        </p:txBody>
      </p:sp>
      <p:sp>
        <p:nvSpPr>
          <p:cNvPr id="5" name="Rectangle 4"/>
          <p:cNvSpPr/>
          <p:nvPr/>
        </p:nvSpPr>
        <p:spPr>
          <a:xfrm>
            <a:off x="594360" y="1097280"/>
            <a:ext cx="1920240" cy="73152"/>
          </a:xfrm>
          <a:prstGeom prst="rect">
            <a:avLst/>
          </a:prstGeom>
          <a:solidFill>
            <a:srgbClr val="F1B543"/>
          </a:solidFill>
          <a:ln>
            <a:solidFill>
              <a:srgbClr val="F1B5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Rounded Rectangle 5"/>
          <p:cNvSpPr/>
          <p:nvPr/>
        </p:nvSpPr>
        <p:spPr>
          <a:xfrm>
            <a:off x="777240" y="1828800"/>
            <a:ext cx="1920240" cy="224028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CE4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Rounded Rectangle 6"/>
          <p:cNvSpPr/>
          <p:nvPr/>
        </p:nvSpPr>
        <p:spPr>
          <a:xfrm>
            <a:off x="1435607" y="2057400"/>
            <a:ext cx="594360" cy="594360"/>
          </a:xfrm>
          <a:prstGeom prst="roundRect">
            <a:avLst/>
          </a:prstGeom>
          <a:solidFill>
            <a:srgbClr val="DFF5F7"/>
          </a:solidFill>
          <a:ln>
            <a:solidFill>
              <a:srgbClr val="DFF5F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2200" b="1">
                <a:solidFill>
                  <a:srgbClr val="0D2340"/>
                </a:solidFill>
                <a:latin typeface="Aptos"/>
              </a:defRPr>
            </a:pPr>
            <a:r>
              <a:t>1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14400" y="2862072"/>
            <a:ext cx="1645920" cy="292608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ctr">
              <a:defRPr sz="1800" b="1" i="0">
                <a:solidFill>
                  <a:srgbClr val="0D2340"/>
                </a:solidFill>
                <a:latin typeface="Aptos"/>
              </a:defRPr>
            </a:pPr>
            <a:r>
              <a:t>Quick recall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60120" y="3310128"/>
            <a:ext cx="1554480" cy="54864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ctr">
              <a:defRPr sz="1300" b="0" i="0">
                <a:solidFill>
                  <a:srgbClr val="5B6370"/>
                </a:solidFill>
                <a:latin typeface="Aptos"/>
              </a:defRPr>
            </a:pPr>
            <a:r>
              <a:t>similarity vs congruence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3017520" y="1828800"/>
            <a:ext cx="1920240" cy="224028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CE4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Rounded Rectangle 10"/>
          <p:cNvSpPr/>
          <p:nvPr/>
        </p:nvSpPr>
        <p:spPr>
          <a:xfrm>
            <a:off x="3675888" y="2057400"/>
            <a:ext cx="594360" cy="594360"/>
          </a:xfrm>
          <a:prstGeom prst="roundRect">
            <a:avLst/>
          </a:prstGeom>
          <a:solidFill>
            <a:srgbClr val="DFF5F7"/>
          </a:solidFill>
          <a:ln>
            <a:solidFill>
              <a:srgbClr val="DFF5F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2200" b="1">
                <a:solidFill>
                  <a:srgbClr val="0D2340"/>
                </a:solidFill>
                <a:latin typeface="Aptos"/>
              </a:defRPr>
            </a:pPr>
            <a:r>
              <a:t>2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154680" y="2862072"/>
            <a:ext cx="1645920" cy="292608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ctr">
              <a:defRPr sz="1800" b="1" i="0">
                <a:solidFill>
                  <a:srgbClr val="0D2340"/>
                </a:solidFill>
                <a:latin typeface="Aptos"/>
              </a:defRPr>
            </a:pPr>
            <a:r>
              <a:t>Activity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200400" y="3310128"/>
            <a:ext cx="1554480" cy="54864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ctr">
              <a:defRPr sz="1300" b="0" i="0">
                <a:solidFill>
                  <a:srgbClr val="5B6370"/>
                </a:solidFill>
                <a:latin typeface="Aptos"/>
              </a:defRPr>
            </a:pPr>
            <a:r>
              <a:t>same angles, measure sides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5257800" y="1828800"/>
            <a:ext cx="1920240" cy="224028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CE4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Rounded Rectangle 14"/>
          <p:cNvSpPr/>
          <p:nvPr/>
        </p:nvSpPr>
        <p:spPr>
          <a:xfrm>
            <a:off x="5916168" y="2057400"/>
            <a:ext cx="594360" cy="594360"/>
          </a:xfrm>
          <a:prstGeom prst="roundRect">
            <a:avLst/>
          </a:prstGeom>
          <a:solidFill>
            <a:srgbClr val="DFF5F7"/>
          </a:solidFill>
          <a:ln>
            <a:solidFill>
              <a:srgbClr val="DFF5F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2200" b="1">
                <a:solidFill>
                  <a:srgbClr val="0D2340"/>
                </a:solidFill>
                <a:latin typeface="Aptos"/>
              </a:defRPr>
            </a:pPr>
            <a:r>
              <a:t>3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394960" y="2862072"/>
            <a:ext cx="1645920" cy="292608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ctr">
              <a:defRPr sz="1800" b="1" i="0">
                <a:solidFill>
                  <a:srgbClr val="0D2340"/>
                </a:solidFill>
                <a:latin typeface="Aptos"/>
              </a:defRPr>
            </a:pPr>
            <a:r>
              <a:t>Theorem 6.3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440680" y="3310128"/>
            <a:ext cx="1554480" cy="54864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ctr">
              <a:defRPr sz="1300" b="0" i="0">
                <a:solidFill>
                  <a:srgbClr val="5B6370"/>
                </a:solidFill>
                <a:latin typeface="Aptos"/>
              </a:defRPr>
            </a:pPr>
            <a:r>
              <a:t>AAA and AA similarity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7498080" y="1828800"/>
            <a:ext cx="1920240" cy="224028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CE4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9" name="Rounded Rectangle 18"/>
          <p:cNvSpPr/>
          <p:nvPr/>
        </p:nvSpPr>
        <p:spPr>
          <a:xfrm>
            <a:off x="8156448" y="2057400"/>
            <a:ext cx="594360" cy="594360"/>
          </a:xfrm>
          <a:prstGeom prst="roundRect">
            <a:avLst/>
          </a:prstGeom>
          <a:solidFill>
            <a:srgbClr val="DFF5F7"/>
          </a:solidFill>
          <a:ln>
            <a:solidFill>
              <a:srgbClr val="DFF5F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2200" b="1">
                <a:solidFill>
                  <a:srgbClr val="0D2340"/>
                </a:solidFill>
                <a:latin typeface="Aptos"/>
              </a:defRPr>
            </a:pPr>
            <a:r>
              <a:t>4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635240" y="2862072"/>
            <a:ext cx="1645920" cy="292608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ctr">
              <a:defRPr sz="1800" b="1" i="0">
                <a:solidFill>
                  <a:srgbClr val="0D2340"/>
                </a:solidFill>
                <a:latin typeface="Aptos"/>
              </a:defRPr>
            </a:pPr>
            <a:r>
              <a:t>Problem solving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7680960" y="3310128"/>
            <a:ext cx="1554480" cy="54864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ctr">
              <a:defRPr sz="1300" b="0" i="0">
                <a:solidFill>
                  <a:srgbClr val="5B6370"/>
                </a:solidFill>
                <a:latin typeface="Aptos"/>
              </a:defRPr>
            </a:pPr>
            <a:r>
              <a:t>angles and missing sides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9738360" y="1828800"/>
            <a:ext cx="1920240" cy="224028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CE4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3" name="Rounded Rectangle 22"/>
          <p:cNvSpPr/>
          <p:nvPr/>
        </p:nvSpPr>
        <p:spPr>
          <a:xfrm>
            <a:off x="10396728" y="2057400"/>
            <a:ext cx="594360" cy="594360"/>
          </a:xfrm>
          <a:prstGeom prst="roundRect">
            <a:avLst/>
          </a:prstGeom>
          <a:solidFill>
            <a:srgbClr val="DFF5F7"/>
          </a:solidFill>
          <a:ln>
            <a:solidFill>
              <a:srgbClr val="DFF5F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2200" b="1">
                <a:solidFill>
                  <a:srgbClr val="0D2340"/>
                </a:solidFill>
                <a:latin typeface="Aptos"/>
              </a:defRPr>
            </a:pPr>
            <a:r>
              <a:t>5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9875520" y="2862072"/>
            <a:ext cx="1645920" cy="292608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ctr">
              <a:defRPr sz="1800" b="1" i="0">
                <a:solidFill>
                  <a:srgbClr val="0D2340"/>
                </a:solidFill>
                <a:latin typeface="Aptos"/>
              </a:defRPr>
            </a:pPr>
            <a:r>
              <a:t>Mini assessment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9921240" y="3310128"/>
            <a:ext cx="1554480" cy="54864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ctr">
              <a:defRPr sz="1300" b="0" i="0">
                <a:solidFill>
                  <a:srgbClr val="5B6370"/>
                </a:solidFill>
                <a:latin typeface="Aptos"/>
              </a:defRPr>
            </a:pPr>
            <a:r>
              <a:t>quick exit check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097280" y="4800600"/>
            <a:ext cx="9966960" cy="475488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ctr">
              <a:defRPr sz="2200" b="1" i="0">
                <a:solidFill>
                  <a:srgbClr val="009B9C"/>
                </a:solidFill>
                <a:latin typeface="Aptos"/>
              </a:defRPr>
            </a:pPr>
            <a:r>
              <a:t>Target by the end: given two equal angles, you can prove triangles similar and find unknown sides/angles.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1567160" y="6473952"/>
            <a:ext cx="320040" cy="201168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r">
              <a:defRPr sz="1000" b="0" i="0">
                <a:solidFill>
                  <a:srgbClr val="5B6370"/>
                </a:solidFill>
                <a:latin typeface="Aptos"/>
              </a:defRPr>
            </a:pPr>
            <a:r>
              <a:t>3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AF8F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6611112"/>
            <a:ext cx="12191695" cy="54864"/>
          </a:xfrm>
          <a:prstGeom prst="rect">
            <a:avLst/>
          </a:prstGeom>
          <a:solidFill>
            <a:srgbClr val="009B9C"/>
          </a:solidFill>
          <a:ln>
            <a:solidFill>
              <a:srgbClr val="009B9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594360" y="320040"/>
            <a:ext cx="10972800" cy="50292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l">
              <a:defRPr sz="3000" b="1" i="0">
                <a:solidFill>
                  <a:srgbClr val="0D2340"/>
                </a:solidFill>
                <a:latin typeface="Aptos Display"/>
              </a:defRPr>
            </a:pPr>
            <a:r>
              <a:t>Recall: what does “similar” mean?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21792" y="841248"/>
            <a:ext cx="10789920" cy="347472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l">
              <a:defRPr sz="1400" b="0" i="0">
                <a:solidFill>
                  <a:srgbClr val="5B6370"/>
                </a:solidFill>
                <a:latin typeface="Aptos"/>
              </a:defRPr>
            </a:pPr>
            <a:r>
              <a:t>Same shape, not necessarily same size</a:t>
            </a:r>
          </a:p>
        </p:txBody>
      </p:sp>
      <p:sp>
        <p:nvSpPr>
          <p:cNvPr id="5" name="Rectangle 4"/>
          <p:cNvSpPr/>
          <p:nvPr/>
        </p:nvSpPr>
        <p:spPr>
          <a:xfrm>
            <a:off x="594360" y="1097280"/>
            <a:ext cx="1920240" cy="73152"/>
          </a:xfrm>
          <a:prstGeom prst="rect">
            <a:avLst/>
          </a:prstGeom>
          <a:solidFill>
            <a:srgbClr val="F1B543"/>
          </a:solidFill>
          <a:ln>
            <a:solidFill>
              <a:srgbClr val="F1B5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Rounded Rectangle 5"/>
          <p:cNvSpPr/>
          <p:nvPr/>
        </p:nvSpPr>
        <p:spPr>
          <a:xfrm>
            <a:off x="777240" y="1554480"/>
            <a:ext cx="3291840" cy="347472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CE4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960120" y="1783080"/>
            <a:ext cx="2926080" cy="36576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ctr">
              <a:defRPr sz="2400" b="1" i="0">
                <a:solidFill>
                  <a:srgbClr val="1E65B4"/>
                </a:solidFill>
                <a:latin typeface="Aptos"/>
              </a:defRPr>
            </a:pPr>
            <a:r>
              <a:t>Congruent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97280" y="2514600"/>
            <a:ext cx="2651760" cy="1097280"/>
          </a:xfrm>
          <a:prstGeom prst="rect">
            <a:avLst/>
          </a:prstGeom>
          <a:noFill/>
        </p:spPr>
        <p:txBody>
          <a:bodyPr wrap="square" lIns="73152" rIns="73152" tIns="27432" bIns="27432" anchor="ctr">
            <a:spAutoFit/>
          </a:bodyPr>
          <a:lstStyle/>
          <a:p>
            <a:pPr algn="ctr">
              <a:defRPr sz="2600" b="1" i="0">
                <a:solidFill>
                  <a:srgbClr val="0D2340"/>
                </a:solidFill>
                <a:latin typeface="Aptos"/>
              </a:defRPr>
            </a:pPr>
            <a:r>
              <a:t>Same shape</a:t>
            </a:r>
            <a:br/>
            <a:r>
              <a:t>+</a:t>
            </a:r>
            <a:br/>
            <a:r>
              <a:t>Same size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463040" y="4206240"/>
            <a:ext cx="1828800" cy="32004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ctr">
              <a:defRPr sz="2000" b="1" i="0">
                <a:solidFill>
                  <a:srgbClr val="5B6370"/>
                </a:solidFill>
                <a:latin typeface="Aptos"/>
              </a:defRPr>
            </a:pPr>
            <a:r>
              <a:t>Symbol: ≅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4480560" y="1554480"/>
            <a:ext cx="3291840" cy="347472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CE4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4663440" y="1783080"/>
            <a:ext cx="2926080" cy="36576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ctr">
              <a:defRPr sz="2400" b="1" i="0">
                <a:solidFill>
                  <a:srgbClr val="009B9C"/>
                </a:solidFill>
                <a:latin typeface="Aptos"/>
              </a:defRPr>
            </a:pPr>
            <a:r>
              <a:t>Similar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800600" y="2514600"/>
            <a:ext cx="2651760" cy="1097280"/>
          </a:xfrm>
          <a:prstGeom prst="rect">
            <a:avLst/>
          </a:prstGeom>
          <a:noFill/>
        </p:spPr>
        <p:txBody>
          <a:bodyPr wrap="square" lIns="73152" rIns="73152" tIns="27432" bIns="27432" anchor="ctr">
            <a:spAutoFit/>
          </a:bodyPr>
          <a:lstStyle/>
          <a:p>
            <a:pPr algn="ctr">
              <a:defRPr sz="2600" b="1" i="0">
                <a:solidFill>
                  <a:srgbClr val="0D2340"/>
                </a:solidFill>
                <a:latin typeface="Aptos"/>
              </a:defRPr>
            </a:pPr>
            <a:r>
              <a:t>Same shape</a:t>
            </a:r>
            <a:br/>
            <a:r>
              <a:t>+</a:t>
            </a:r>
            <a:br/>
            <a:r>
              <a:t>Size may change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212080" y="4206240"/>
            <a:ext cx="1828800" cy="32004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ctr">
              <a:defRPr sz="2000" b="1" i="0">
                <a:solidFill>
                  <a:srgbClr val="5B6370"/>
                </a:solidFill>
                <a:latin typeface="Aptos"/>
              </a:defRPr>
            </a:pPr>
            <a:r>
              <a:t>Symbol: ∼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8229600" y="1554480"/>
            <a:ext cx="3063240" cy="3474720"/>
          </a:xfrm>
          <a:prstGeom prst="roundRect">
            <a:avLst/>
          </a:prstGeom>
          <a:solidFill>
            <a:srgbClr val="FFFBE6"/>
          </a:solidFill>
          <a:ln w="12700">
            <a:solidFill>
              <a:srgbClr val="DCE4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8412480" y="1783080"/>
            <a:ext cx="2743200" cy="32004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ctr">
              <a:defRPr sz="2400" b="1" i="0">
                <a:solidFill>
                  <a:srgbClr val="F1B543"/>
                </a:solidFill>
                <a:latin typeface="Aptos"/>
              </a:defRPr>
            </a:pPr>
            <a:r>
              <a:t>For triangles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394192" y="2468880"/>
            <a:ext cx="2743200" cy="1280160"/>
          </a:xfrm>
          <a:prstGeom prst="rect">
            <a:avLst/>
          </a:prstGeom>
          <a:noFill/>
        </p:spPr>
        <p:txBody>
          <a:bodyPr wrap="square" lIns="73152" rIns="73152" tIns="27432" bIns="27432" anchor="ctr">
            <a:spAutoFit/>
          </a:bodyPr>
          <a:lstStyle/>
          <a:p>
            <a:pPr algn="ctr">
              <a:defRPr sz="2000" b="1" i="0">
                <a:solidFill>
                  <a:srgbClr val="0D2340"/>
                </a:solidFill>
                <a:latin typeface="Aptos"/>
              </a:defRPr>
            </a:pPr>
            <a:r>
              <a:t>Equal corresponding angles</a:t>
            </a:r>
            <a:br/>
            <a:r>
              <a:t>⇅</a:t>
            </a:r>
            <a:br/>
            <a:r>
              <a:t>Proportional corresponding sides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1567160" y="6473952"/>
            <a:ext cx="320040" cy="201168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r">
              <a:defRPr sz="1000" b="0" i="0">
                <a:solidFill>
                  <a:srgbClr val="5B6370"/>
                </a:solidFill>
                <a:latin typeface="Aptos"/>
              </a:defRPr>
            </a:pPr>
            <a:r>
              <a:t>4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AF8F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6611112"/>
            <a:ext cx="12191695" cy="54864"/>
          </a:xfrm>
          <a:prstGeom prst="rect">
            <a:avLst/>
          </a:prstGeom>
          <a:solidFill>
            <a:srgbClr val="009B9C"/>
          </a:solidFill>
          <a:ln>
            <a:solidFill>
              <a:srgbClr val="009B9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594360" y="320040"/>
            <a:ext cx="10972800" cy="50292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l">
              <a:defRPr sz="3000" b="1" i="0">
                <a:solidFill>
                  <a:srgbClr val="0D2340"/>
                </a:solidFill>
                <a:latin typeface="Aptos Display"/>
              </a:defRPr>
            </a:pPr>
            <a:r>
              <a:t>Live activity: make two “same-angle” triangles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21792" y="841248"/>
            <a:ext cx="10789920" cy="347472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l">
              <a:defRPr sz="1400" b="0" i="0">
                <a:solidFill>
                  <a:srgbClr val="5B6370"/>
                </a:solidFill>
                <a:latin typeface="Aptos"/>
              </a:defRPr>
            </a:pPr>
            <a:r>
              <a:t>Use ruler + protractor; compare the sides</a:t>
            </a:r>
          </a:p>
        </p:txBody>
      </p:sp>
      <p:sp>
        <p:nvSpPr>
          <p:cNvPr id="5" name="Rectangle 4"/>
          <p:cNvSpPr/>
          <p:nvPr/>
        </p:nvSpPr>
        <p:spPr>
          <a:xfrm>
            <a:off x="594360" y="1097280"/>
            <a:ext cx="1920240" cy="73152"/>
          </a:xfrm>
          <a:prstGeom prst="rect">
            <a:avLst/>
          </a:prstGeom>
          <a:solidFill>
            <a:srgbClr val="F1B543"/>
          </a:solidFill>
          <a:ln>
            <a:solidFill>
              <a:srgbClr val="F1B5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Rounded Rectangle 5"/>
          <p:cNvSpPr/>
          <p:nvPr/>
        </p:nvSpPr>
        <p:spPr>
          <a:xfrm>
            <a:off x="731520" y="1417320"/>
            <a:ext cx="5120640" cy="438912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CE4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960120" y="1645920"/>
            <a:ext cx="2011680" cy="27432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l">
              <a:defRPr sz="2000" b="1" i="0">
                <a:solidFill>
                  <a:srgbClr val="1E65B4"/>
                </a:solidFill>
                <a:latin typeface="Aptos"/>
              </a:defRPr>
            </a:pPr>
            <a:r>
              <a:t>Triangle 1</a:t>
            </a:r>
          </a:p>
        </p:txBody>
      </p:sp>
      <p:cxnSp>
        <p:nvCxnSpPr>
          <p:cNvPr id="8" name="Connector 7"/>
          <p:cNvCxnSpPr/>
          <p:nvPr/>
        </p:nvCxnSpPr>
        <p:spPr>
          <a:xfrm>
            <a:off x="1463040" y="5029200"/>
            <a:ext cx="2743200" cy="0"/>
          </a:xfrm>
          <a:prstGeom prst="line">
            <a:avLst/>
          </a:prstGeom>
          <a:ln w="38100">
            <a:solidFill>
              <a:srgbClr val="1E65B4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Connector 8"/>
          <p:cNvCxnSpPr/>
          <p:nvPr/>
        </p:nvCxnSpPr>
        <p:spPr>
          <a:xfrm flipH="1" flipV="1">
            <a:off x="2103120" y="2148840"/>
            <a:ext cx="2103120" cy="2880360"/>
          </a:xfrm>
          <a:prstGeom prst="line">
            <a:avLst/>
          </a:prstGeom>
          <a:ln w="38100">
            <a:solidFill>
              <a:srgbClr val="1E65B4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Connector 9"/>
          <p:cNvCxnSpPr/>
          <p:nvPr/>
        </p:nvCxnSpPr>
        <p:spPr>
          <a:xfrm flipH="1">
            <a:off x="1463040" y="2148840"/>
            <a:ext cx="640080" cy="2880360"/>
          </a:xfrm>
          <a:prstGeom prst="line">
            <a:avLst/>
          </a:prstGeom>
          <a:ln w="38100">
            <a:solidFill>
              <a:srgbClr val="1E65B4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1234440" y="4709160"/>
            <a:ext cx="411480" cy="27432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ctr">
              <a:defRPr sz="1800" b="1" i="0">
                <a:solidFill>
                  <a:srgbClr val="0D2340"/>
                </a:solidFill>
                <a:latin typeface="Aptos"/>
              </a:defRPr>
            </a:pPr>
            <a:r>
              <a:t>A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886200" y="5074920"/>
            <a:ext cx="411480" cy="27432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ctr">
              <a:defRPr sz="1800" b="1" i="0">
                <a:solidFill>
                  <a:srgbClr val="0D2340"/>
                </a:solidFill>
                <a:latin typeface="Aptos"/>
              </a:defRPr>
            </a:pPr>
            <a:r>
              <a:t>B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148839" y="2194560"/>
            <a:ext cx="411480" cy="27432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ctr">
              <a:defRPr sz="1800" b="1" i="0">
                <a:solidFill>
                  <a:srgbClr val="0D2340"/>
                </a:solidFill>
                <a:latin typeface="Aptos"/>
              </a:defRPr>
            </a:pPr>
            <a:r>
              <a:t>C</a:t>
            </a:r>
          </a:p>
        </p:txBody>
      </p:sp>
      <p:sp>
        <p:nvSpPr>
          <p:cNvPr id="14" name="Oval 13"/>
          <p:cNvSpPr/>
          <p:nvPr/>
        </p:nvSpPr>
        <p:spPr>
          <a:xfrm>
            <a:off x="1463040" y="4617720"/>
            <a:ext cx="320040" cy="320040"/>
          </a:xfrm>
          <a:prstGeom prst="ellipse">
            <a:avLst/>
          </a:prstGeom>
          <a:solidFill>
            <a:srgbClr val="FFF8DB"/>
          </a:solidFill>
          <a:ln>
            <a:solidFill>
              <a:srgbClr val="F1B5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b="1" sz="900">
                <a:solidFill>
                  <a:srgbClr val="0D2340"/>
                </a:solidFill>
                <a:latin typeface="Aptos"/>
              </a:defRPr>
            </a:pPr>
            <a:r>
              <a:t>60°</a:t>
            </a:r>
          </a:p>
        </p:txBody>
      </p:sp>
      <p:sp>
        <p:nvSpPr>
          <p:cNvPr id="15" name="Oval 14"/>
          <p:cNvSpPr/>
          <p:nvPr/>
        </p:nvSpPr>
        <p:spPr>
          <a:xfrm>
            <a:off x="3840480" y="4617720"/>
            <a:ext cx="320040" cy="320040"/>
          </a:xfrm>
          <a:prstGeom prst="ellipse">
            <a:avLst/>
          </a:prstGeom>
          <a:solidFill>
            <a:srgbClr val="FFF8DB"/>
          </a:solidFill>
          <a:ln>
            <a:solidFill>
              <a:srgbClr val="F1B5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b="1" sz="900">
                <a:solidFill>
                  <a:srgbClr val="0D2340"/>
                </a:solidFill>
                <a:latin typeface="Aptos"/>
              </a:defRPr>
            </a:pPr>
            <a:r>
              <a:t>40°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828800" y="5394960"/>
            <a:ext cx="2011680" cy="27432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ctr">
              <a:defRPr sz="1600" b="0" i="0">
                <a:solidFill>
                  <a:srgbClr val="5B6370"/>
                </a:solidFill>
                <a:latin typeface="Aptos"/>
              </a:defRPr>
            </a:pPr>
            <a:r>
              <a:t>Base BC = 3 cm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6309360" y="1417320"/>
            <a:ext cx="5120640" cy="438912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CE4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8" name="TextBox 17"/>
          <p:cNvSpPr txBox="1"/>
          <p:nvPr/>
        </p:nvSpPr>
        <p:spPr>
          <a:xfrm>
            <a:off x="6537960" y="1645920"/>
            <a:ext cx="2011680" cy="27432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l">
              <a:defRPr sz="2000" b="1" i="0">
                <a:solidFill>
                  <a:srgbClr val="009B9C"/>
                </a:solidFill>
                <a:latin typeface="Aptos"/>
              </a:defRPr>
            </a:pPr>
            <a:r>
              <a:t>Triangle 2</a:t>
            </a:r>
          </a:p>
        </p:txBody>
      </p:sp>
      <p:cxnSp>
        <p:nvCxnSpPr>
          <p:cNvPr id="19" name="Connector 18"/>
          <p:cNvCxnSpPr/>
          <p:nvPr/>
        </p:nvCxnSpPr>
        <p:spPr>
          <a:xfrm>
            <a:off x="6858000" y="5029200"/>
            <a:ext cx="4114800" cy="0"/>
          </a:xfrm>
          <a:prstGeom prst="line">
            <a:avLst/>
          </a:prstGeom>
          <a:ln w="38100">
            <a:solidFill>
              <a:srgbClr val="009B9C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Connector 19"/>
          <p:cNvCxnSpPr/>
          <p:nvPr/>
        </p:nvCxnSpPr>
        <p:spPr>
          <a:xfrm flipH="1" flipV="1">
            <a:off x="7863840" y="1645920"/>
            <a:ext cx="3108960" cy="3383280"/>
          </a:xfrm>
          <a:prstGeom prst="line">
            <a:avLst/>
          </a:prstGeom>
          <a:ln w="38100">
            <a:solidFill>
              <a:srgbClr val="009B9C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Connector 20"/>
          <p:cNvCxnSpPr/>
          <p:nvPr/>
        </p:nvCxnSpPr>
        <p:spPr>
          <a:xfrm flipH="1">
            <a:off x="6858000" y="1645920"/>
            <a:ext cx="1005840" cy="3383280"/>
          </a:xfrm>
          <a:prstGeom prst="line">
            <a:avLst/>
          </a:prstGeom>
          <a:ln w="38100">
            <a:solidFill>
              <a:srgbClr val="009B9C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6629400" y="4709160"/>
            <a:ext cx="411480" cy="27432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ctr">
              <a:defRPr sz="1800" b="1" i="0">
                <a:solidFill>
                  <a:srgbClr val="0D2340"/>
                </a:solidFill>
                <a:latin typeface="Aptos"/>
              </a:defRPr>
            </a:pPr>
            <a:r>
              <a:t>D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0652760" y="5074920"/>
            <a:ext cx="411480" cy="27432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ctr">
              <a:defRPr sz="1800" b="1" i="0">
                <a:solidFill>
                  <a:srgbClr val="0D2340"/>
                </a:solidFill>
                <a:latin typeface="Aptos"/>
              </a:defRPr>
            </a:pPr>
            <a:r>
              <a:t>E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7909560" y="1691640"/>
            <a:ext cx="411480" cy="27432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ctr">
              <a:defRPr sz="1800" b="1" i="0">
                <a:solidFill>
                  <a:srgbClr val="0D2340"/>
                </a:solidFill>
                <a:latin typeface="Aptos"/>
              </a:defRPr>
            </a:pPr>
            <a:r>
              <a:t>F</a:t>
            </a:r>
          </a:p>
        </p:txBody>
      </p:sp>
      <p:sp>
        <p:nvSpPr>
          <p:cNvPr id="25" name="Oval 24"/>
          <p:cNvSpPr/>
          <p:nvPr/>
        </p:nvSpPr>
        <p:spPr>
          <a:xfrm>
            <a:off x="6858000" y="4617720"/>
            <a:ext cx="320040" cy="320040"/>
          </a:xfrm>
          <a:prstGeom prst="ellipse">
            <a:avLst/>
          </a:prstGeom>
          <a:solidFill>
            <a:srgbClr val="FFF8DB"/>
          </a:solidFill>
          <a:ln>
            <a:solidFill>
              <a:srgbClr val="F1B5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b="1" sz="900">
                <a:solidFill>
                  <a:srgbClr val="0D2340"/>
                </a:solidFill>
                <a:latin typeface="Aptos"/>
              </a:defRPr>
            </a:pPr>
            <a:r>
              <a:t>60°</a:t>
            </a:r>
          </a:p>
        </p:txBody>
      </p:sp>
      <p:sp>
        <p:nvSpPr>
          <p:cNvPr id="26" name="Oval 25"/>
          <p:cNvSpPr/>
          <p:nvPr/>
        </p:nvSpPr>
        <p:spPr>
          <a:xfrm>
            <a:off x="10561320" y="4617720"/>
            <a:ext cx="320040" cy="320040"/>
          </a:xfrm>
          <a:prstGeom prst="ellipse">
            <a:avLst/>
          </a:prstGeom>
          <a:solidFill>
            <a:srgbClr val="FFF8DB"/>
          </a:solidFill>
          <a:ln>
            <a:solidFill>
              <a:srgbClr val="F1B5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b="1" sz="900">
                <a:solidFill>
                  <a:srgbClr val="0D2340"/>
                </a:solidFill>
                <a:latin typeface="Aptos"/>
              </a:defRPr>
            </a:pPr>
            <a:r>
              <a:t>40°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8001000" y="5394960"/>
            <a:ext cx="2011680" cy="27432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ctr">
              <a:defRPr sz="1600" b="0" i="0">
                <a:solidFill>
                  <a:srgbClr val="5B6370"/>
                </a:solidFill>
                <a:latin typeface="Aptos"/>
              </a:defRPr>
            </a:pPr>
            <a:r>
              <a:t>Base EF = 5 cm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2377440" y="5989320"/>
            <a:ext cx="7498079" cy="411480"/>
          </a:xfrm>
          <a:prstGeom prst="roundRect">
            <a:avLst/>
          </a:prstGeom>
          <a:solidFill>
            <a:srgbClr val="DFF5F7"/>
          </a:solidFill>
          <a:ln>
            <a:solidFill>
              <a:srgbClr val="DFF5F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800" b="1">
                <a:solidFill>
                  <a:srgbClr val="0D2340"/>
                </a:solidFill>
                <a:latin typeface="Aptos"/>
              </a:defRPr>
            </a:pPr>
            <a:r>
              <a:t>Measure:  AB/DE,  BC/EF,  AC/DF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1567160" y="6473952"/>
            <a:ext cx="320040" cy="201168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r">
              <a:defRPr sz="1000" b="0" i="0">
                <a:solidFill>
                  <a:srgbClr val="5B6370"/>
                </a:solidFill>
                <a:latin typeface="Aptos"/>
              </a:defRPr>
            </a:pPr>
            <a:r>
              <a:t>5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AF8F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6611112"/>
            <a:ext cx="12191695" cy="54864"/>
          </a:xfrm>
          <a:prstGeom prst="rect">
            <a:avLst/>
          </a:prstGeom>
          <a:solidFill>
            <a:srgbClr val="009B9C"/>
          </a:solidFill>
          <a:ln>
            <a:solidFill>
              <a:srgbClr val="009B9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594360" y="320040"/>
            <a:ext cx="10972800" cy="50292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l">
              <a:defRPr sz="3000" b="1" i="0">
                <a:solidFill>
                  <a:srgbClr val="0D2340"/>
                </a:solidFill>
                <a:latin typeface="Aptos Display"/>
              </a:defRPr>
            </a:pPr>
            <a:r>
              <a:t>Discovery from the activity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21792" y="841248"/>
            <a:ext cx="10789920" cy="347472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l">
              <a:defRPr sz="1400" b="0" i="0">
                <a:solidFill>
                  <a:srgbClr val="5B6370"/>
                </a:solidFill>
                <a:latin typeface="Aptos"/>
              </a:defRPr>
            </a:pPr>
            <a:r>
              <a:t>Same angles force one fixed scale factor</a:t>
            </a:r>
          </a:p>
        </p:txBody>
      </p:sp>
      <p:sp>
        <p:nvSpPr>
          <p:cNvPr id="5" name="Rectangle 4"/>
          <p:cNvSpPr/>
          <p:nvPr/>
        </p:nvSpPr>
        <p:spPr>
          <a:xfrm>
            <a:off x="594360" y="1097280"/>
            <a:ext cx="1920240" cy="73152"/>
          </a:xfrm>
          <a:prstGeom prst="rect">
            <a:avLst/>
          </a:prstGeom>
          <a:solidFill>
            <a:srgbClr val="F1B543"/>
          </a:solidFill>
          <a:ln>
            <a:solidFill>
              <a:srgbClr val="F1B5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Rounded Rectangle 5"/>
          <p:cNvSpPr/>
          <p:nvPr/>
        </p:nvSpPr>
        <p:spPr>
          <a:xfrm>
            <a:off x="777240" y="1508760"/>
            <a:ext cx="4846320" cy="411480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CE4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960120" y="1783080"/>
            <a:ext cx="4480560" cy="36576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ctr">
              <a:defRPr sz="2400" b="1" i="0">
                <a:solidFill>
                  <a:srgbClr val="009B9C"/>
                </a:solidFill>
                <a:latin typeface="Aptos"/>
              </a:defRPr>
            </a:pPr>
            <a:r>
              <a:t>Angle match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325880" y="2606040"/>
            <a:ext cx="3657600" cy="1371600"/>
          </a:xfrm>
          <a:prstGeom prst="rect">
            <a:avLst/>
          </a:prstGeom>
          <a:noFill/>
        </p:spPr>
        <p:txBody>
          <a:bodyPr wrap="square" lIns="73152" rIns="73152" tIns="27432" bIns="27432" anchor="ctr">
            <a:spAutoFit/>
          </a:bodyPr>
          <a:lstStyle/>
          <a:p>
            <a:pPr algn="ctr">
              <a:defRPr sz="2800" b="1" i="0">
                <a:solidFill>
                  <a:srgbClr val="0D2340"/>
                </a:solidFill>
                <a:latin typeface="Aptos"/>
              </a:defRPr>
            </a:pPr>
            <a:r>
              <a:t>∠A = ∠D</a:t>
            </a:r>
            <a:br/>
            <a:r>
              <a:t>∠B = ∠E</a:t>
            </a:r>
            <a:br/>
            <a:r>
              <a:t>∠C = ∠F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6583680" y="1508760"/>
            <a:ext cx="4846320" cy="411480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CE4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6766560" y="1783080"/>
            <a:ext cx="4480560" cy="36576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ctr">
              <a:defRPr sz="2400" b="1" i="0">
                <a:solidFill>
                  <a:srgbClr val="1E65B4"/>
                </a:solidFill>
                <a:latin typeface="Aptos"/>
              </a:defRPr>
            </a:pPr>
            <a:r>
              <a:t>Side ratio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995160" y="2880360"/>
            <a:ext cx="4023360" cy="54864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ctr">
              <a:defRPr sz="2600" b="1" i="0">
                <a:solidFill>
                  <a:srgbClr val="0D2340"/>
                </a:solidFill>
                <a:latin typeface="Aptos"/>
              </a:defRPr>
            </a:pPr>
            <a:r>
              <a:t>AB/DE = BC/EF = AC/DF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995160" y="3703320"/>
            <a:ext cx="4023360" cy="73152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ctr">
              <a:defRPr sz="1700" b="0" i="0">
                <a:solidFill>
                  <a:srgbClr val="5B6370"/>
                </a:solidFill>
                <a:latin typeface="Aptos"/>
              </a:defRPr>
            </a:pPr>
            <a:r>
              <a:t>All corresponding sides shrink/enlarge by the same factor.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554480" y="5806440"/>
            <a:ext cx="9144000" cy="36576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ctr">
              <a:defRPr sz="2400" b="1" i="0">
                <a:solidFill>
                  <a:srgbClr val="F1B543"/>
                </a:solidFill>
                <a:latin typeface="Aptos"/>
              </a:defRPr>
            </a:pPr>
            <a:r>
              <a:t>Conclusion: equal angles are enough to prove similarity.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1567160" y="6473952"/>
            <a:ext cx="320040" cy="201168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r">
              <a:defRPr sz="1000" b="0" i="0">
                <a:solidFill>
                  <a:srgbClr val="5B6370"/>
                </a:solidFill>
                <a:latin typeface="Aptos"/>
              </a:defRPr>
            </a:pPr>
            <a:r>
              <a:t>6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AF8F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6611112"/>
            <a:ext cx="12191695" cy="54864"/>
          </a:xfrm>
          <a:prstGeom prst="rect">
            <a:avLst/>
          </a:prstGeom>
          <a:solidFill>
            <a:srgbClr val="009B9C"/>
          </a:solidFill>
          <a:ln>
            <a:solidFill>
              <a:srgbClr val="009B9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594360" y="320040"/>
            <a:ext cx="10972800" cy="50292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l">
              <a:defRPr sz="3000" b="1" i="0">
                <a:solidFill>
                  <a:srgbClr val="0D2340"/>
                </a:solidFill>
                <a:latin typeface="Aptos Display"/>
              </a:defRPr>
            </a:pPr>
            <a:r>
              <a:t>Theorem 6.3: AAA similarity criterion</a:t>
            </a:r>
          </a:p>
        </p:txBody>
      </p:sp>
      <p:sp>
        <p:nvSpPr>
          <p:cNvPr id="4" name="Rectangle 3"/>
          <p:cNvSpPr/>
          <p:nvPr/>
        </p:nvSpPr>
        <p:spPr>
          <a:xfrm>
            <a:off x="594360" y="1097280"/>
            <a:ext cx="1920240" cy="73152"/>
          </a:xfrm>
          <a:prstGeom prst="rect">
            <a:avLst/>
          </a:prstGeom>
          <a:solidFill>
            <a:srgbClr val="F1B543"/>
          </a:solidFill>
          <a:ln>
            <a:solidFill>
              <a:srgbClr val="F1B5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Rounded Rectangle 4"/>
          <p:cNvSpPr/>
          <p:nvPr/>
        </p:nvSpPr>
        <p:spPr>
          <a:xfrm>
            <a:off x="914400" y="1600200"/>
            <a:ext cx="10332720" cy="274320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CE4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234440" y="1874519"/>
            <a:ext cx="9692640" cy="1005840"/>
          </a:xfrm>
          <a:prstGeom prst="rect">
            <a:avLst/>
          </a:prstGeom>
          <a:noFill/>
        </p:spPr>
        <p:txBody>
          <a:bodyPr wrap="square" lIns="73152" rIns="73152" tIns="27432" bIns="27432" anchor="ctr">
            <a:spAutoFit/>
          </a:bodyPr>
          <a:lstStyle/>
          <a:p>
            <a:pPr algn="ctr">
              <a:defRPr sz="2800" b="1" i="0">
                <a:solidFill>
                  <a:srgbClr val="0D2340"/>
                </a:solidFill>
                <a:latin typeface="Aptos"/>
              </a:defRPr>
            </a:pPr>
            <a:r>
              <a:t>If in two triangles, corresponding angles are equal, then their corresponding sides are in the same ratio, and hence the two triangles are similar.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463040" y="3657600"/>
            <a:ext cx="1097280" cy="27432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ctr">
              <a:defRPr sz="1800" b="1" i="0">
                <a:solidFill>
                  <a:srgbClr val="5B6370"/>
                </a:solidFill>
                <a:latin typeface="Aptos"/>
              </a:defRPr>
            </a:pPr>
            <a:r>
              <a:t>Given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743200" y="3611880"/>
            <a:ext cx="6400800" cy="32004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ctr">
              <a:defRPr sz="2000" b="1" i="0">
                <a:solidFill>
                  <a:srgbClr val="1E65B4"/>
                </a:solidFill>
                <a:latin typeface="Aptos"/>
              </a:defRPr>
            </a:pPr>
            <a:r>
              <a:t>∠A = ∠D,  ∠B = ∠E,  ∠C = ∠F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463040" y="4572000"/>
            <a:ext cx="1280160" cy="27432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ctr">
              <a:defRPr sz="1800" b="1" i="0">
                <a:solidFill>
                  <a:srgbClr val="5B6370"/>
                </a:solidFill>
                <a:latin typeface="Aptos"/>
              </a:defRPr>
            </a:pPr>
            <a:r>
              <a:t>Therefore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926080" y="4480560"/>
            <a:ext cx="2468880" cy="41148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ctr">
              <a:defRPr sz="2600" b="1" i="0">
                <a:solidFill>
                  <a:srgbClr val="009B9C"/>
                </a:solidFill>
                <a:latin typeface="Aptos"/>
              </a:defRPr>
            </a:pPr>
            <a:r>
              <a:t>ΔABC ∼ ΔDEF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486400" y="4526280"/>
            <a:ext cx="457200" cy="32004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ctr">
              <a:defRPr sz="1800" b="0" i="0">
                <a:solidFill>
                  <a:srgbClr val="5B6370"/>
                </a:solidFill>
                <a:latin typeface="Aptos"/>
              </a:defRPr>
            </a:pPr>
            <a:r>
              <a:t>and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126480" y="4480560"/>
            <a:ext cx="4206240" cy="41148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ctr">
              <a:defRPr sz="2400" b="1" i="0">
                <a:solidFill>
                  <a:srgbClr val="009B9C"/>
                </a:solidFill>
                <a:latin typeface="Aptos"/>
              </a:defRPr>
            </a:pPr>
            <a:r>
              <a:t>AB/DE = BC/EF = AC/DF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1567160" y="6473952"/>
            <a:ext cx="320040" cy="201168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r">
              <a:defRPr sz="1000" b="0" i="0">
                <a:solidFill>
                  <a:srgbClr val="5B6370"/>
                </a:solidFill>
                <a:latin typeface="Aptos"/>
              </a:defRPr>
            </a:pPr>
            <a:r>
              <a:t>7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AF8F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6611112"/>
            <a:ext cx="12191695" cy="54864"/>
          </a:xfrm>
          <a:prstGeom prst="rect">
            <a:avLst/>
          </a:prstGeom>
          <a:solidFill>
            <a:srgbClr val="009B9C"/>
          </a:solidFill>
          <a:ln>
            <a:solidFill>
              <a:srgbClr val="009B9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594360" y="320040"/>
            <a:ext cx="10972800" cy="50292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l">
              <a:defRPr sz="3000" b="1" i="0">
                <a:solidFill>
                  <a:srgbClr val="0D2340"/>
                </a:solidFill>
                <a:latin typeface="Aptos Display"/>
              </a:defRPr>
            </a:pPr>
            <a:r>
              <a:t>AA criterion: two angles are enough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21792" y="841248"/>
            <a:ext cx="10789920" cy="347472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l">
              <a:defRPr sz="1400" b="0" i="0">
                <a:solidFill>
                  <a:srgbClr val="5B6370"/>
                </a:solidFill>
                <a:latin typeface="Aptos"/>
              </a:defRPr>
            </a:pPr>
            <a:r>
              <a:t>Because the third angle is automatically fixed</a:t>
            </a:r>
          </a:p>
        </p:txBody>
      </p:sp>
      <p:sp>
        <p:nvSpPr>
          <p:cNvPr id="5" name="Rectangle 4"/>
          <p:cNvSpPr/>
          <p:nvPr/>
        </p:nvSpPr>
        <p:spPr>
          <a:xfrm>
            <a:off x="594360" y="1097280"/>
            <a:ext cx="1920240" cy="73152"/>
          </a:xfrm>
          <a:prstGeom prst="rect">
            <a:avLst/>
          </a:prstGeom>
          <a:solidFill>
            <a:srgbClr val="F1B543"/>
          </a:solidFill>
          <a:ln>
            <a:solidFill>
              <a:srgbClr val="F1B5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Rounded Rectangle 5"/>
          <p:cNvSpPr/>
          <p:nvPr/>
        </p:nvSpPr>
        <p:spPr>
          <a:xfrm>
            <a:off x="731520" y="1508760"/>
            <a:ext cx="5349240" cy="438912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CE4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cxnSp>
        <p:nvCxnSpPr>
          <p:cNvPr id="7" name="Connector 6"/>
          <p:cNvCxnSpPr/>
          <p:nvPr/>
        </p:nvCxnSpPr>
        <p:spPr>
          <a:xfrm>
            <a:off x="1371600" y="4846320"/>
            <a:ext cx="3566160" cy="0"/>
          </a:xfrm>
          <a:prstGeom prst="line">
            <a:avLst/>
          </a:prstGeom>
          <a:ln w="38100">
            <a:solidFill>
              <a:srgbClr val="1E65B4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Connector 7"/>
          <p:cNvCxnSpPr/>
          <p:nvPr/>
        </p:nvCxnSpPr>
        <p:spPr>
          <a:xfrm flipH="1" flipV="1">
            <a:off x="2468880" y="1920240"/>
            <a:ext cx="2468880" cy="2926080"/>
          </a:xfrm>
          <a:prstGeom prst="line">
            <a:avLst/>
          </a:prstGeom>
          <a:ln w="38100">
            <a:solidFill>
              <a:srgbClr val="1E65B4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Connector 8"/>
          <p:cNvCxnSpPr/>
          <p:nvPr/>
        </p:nvCxnSpPr>
        <p:spPr>
          <a:xfrm flipH="1">
            <a:off x="1371600" y="1920240"/>
            <a:ext cx="1097280" cy="2926080"/>
          </a:xfrm>
          <a:prstGeom prst="line">
            <a:avLst/>
          </a:prstGeom>
          <a:ln w="38100">
            <a:solidFill>
              <a:srgbClr val="1E65B4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1143000" y="4526280"/>
            <a:ext cx="411480" cy="27432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ctr">
              <a:defRPr sz="1800" b="1" i="0">
                <a:solidFill>
                  <a:srgbClr val="0D2340"/>
                </a:solidFill>
                <a:latin typeface="Aptos"/>
              </a:defRPr>
            </a:pPr>
            <a:r>
              <a:t>A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617720" y="4892040"/>
            <a:ext cx="411480" cy="27432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ctr">
              <a:defRPr sz="1800" b="1" i="0">
                <a:solidFill>
                  <a:srgbClr val="0D2340"/>
                </a:solidFill>
                <a:latin typeface="Aptos"/>
              </a:defRPr>
            </a:pPr>
            <a:r>
              <a:t>B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514600" y="1965960"/>
            <a:ext cx="411480" cy="27432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ctr">
              <a:defRPr sz="1800" b="1" i="0">
                <a:solidFill>
                  <a:srgbClr val="0D2340"/>
                </a:solidFill>
                <a:latin typeface="Aptos"/>
              </a:defRPr>
            </a:pPr>
            <a:r>
              <a:t>C</a:t>
            </a:r>
          </a:p>
        </p:txBody>
      </p:sp>
      <p:sp>
        <p:nvSpPr>
          <p:cNvPr id="13" name="Oval 12"/>
          <p:cNvSpPr/>
          <p:nvPr/>
        </p:nvSpPr>
        <p:spPr>
          <a:xfrm>
            <a:off x="1353312" y="4434840"/>
            <a:ext cx="320040" cy="320040"/>
          </a:xfrm>
          <a:prstGeom prst="ellipse">
            <a:avLst/>
          </a:prstGeom>
          <a:solidFill>
            <a:srgbClr val="FFF8DB"/>
          </a:solidFill>
          <a:ln>
            <a:solidFill>
              <a:srgbClr val="F1B5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b="1" sz="900">
                <a:solidFill>
                  <a:srgbClr val="0D2340"/>
                </a:solidFill>
                <a:latin typeface="Aptos"/>
              </a:defRPr>
            </a:pPr>
            <a:r>
              <a:t>55°</a:t>
            </a:r>
          </a:p>
        </p:txBody>
      </p:sp>
      <p:sp>
        <p:nvSpPr>
          <p:cNvPr id="14" name="Oval 13"/>
          <p:cNvSpPr/>
          <p:nvPr/>
        </p:nvSpPr>
        <p:spPr>
          <a:xfrm>
            <a:off x="4526280" y="4434840"/>
            <a:ext cx="320040" cy="320040"/>
          </a:xfrm>
          <a:prstGeom prst="ellipse">
            <a:avLst/>
          </a:prstGeom>
          <a:solidFill>
            <a:srgbClr val="FFF8DB"/>
          </a:solidFill>
          <a:ln>
            <a:solidFill>
              <a:srgbClr val="F1B5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b="1" sz="900">
                <a:solidFill>
                  <a:srgbClr val="0D2340"/>
                </a:solidFill>
                <a:latin typeface="Aptos"/>
              </a:defRPr>
            </a:pPr>
            <a:r>
              <a:t>65°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97280" y="5349240"/>
            <a:ext cx="4480560" cy="41148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ctr">
              <a:defRPr sz="1500" b="0" i="0">
                <a:solidFill>
                  <a:srgbClr val="5B6370"/>
                </a:solidFill>
                <a:latin typeface="Aptos"/>
              </a:defRPr>
            </a:pPr>
            <a:r>
              <a:t>Third angle = 180° − 55° − 65° = 60°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6309360" y="1508760"/>
            <a:ext cx="5349240" cy="438912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CE4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cxnSp>
        <p:nvCxnSpPr>
          <p:cNvPr id="17" name="Connector 16"/>
          <p:cNvCxnSpPr/>
          <p:nvPr/>
        </p:nvCxnSpPr>
        <p:spPr>
          <a:xfrm>
            <a:off x="6858000" y="4846320"/>
            <a:ext cx="4114800" cy="0"/>
          </a:xfrm>
          <a:prstGeom prst="line">
            <a:avLst/>
          </a:prstGeom>
          <a:ln w="38100">
            <a:solidFill>
              <a:srgbClr val="009B9C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Connector 17"/>
          <p:cNvCxnSpPr/>
          <p:nvPr/>
        </p:nvCxnSpPr>
        <p:spPr>
          <a:xfrm flipH="1" flipV="1">
            <a:off x="8412480" y="1645920"/>
            <a:ext cx="2560320" cy="3200400"/>
          </a:xfrm>
          <a:prstGeom prst="line">
            <a:avLst/>
          </a:prstGeom>
          <a:ln w="38100">
            <a:solidFill>
              <a:srgbClr val="009B9C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Connector 18"/>
          <p:cNvCxnSpPr/>
          <p:nvPr/>
        </p:nvCxnSpPr>
        <p:spPr>
          <a:xfrm flipH="1">
            <a:off x="6858000" y="1645920"/>
            <a:ext cx="1554480" cy="3200400"/>
          </a:xfrm>
          <a:prstGeom prst="line">
            <a:avLst/>
          </a:prstGeom>
          <a:ln w="38100">
            <a:solidFill>
              <a:srgbClr val="009B9C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6629400" y="4526280"/>
            <a:ext cx="411480" cy="27432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ctr">
              <a:defRPr sz="1800" b="1" i="0">
                <a:solidFill>
                  <a:srgbClr val="0D2340"/>
                </a:solidFill>
                <a:latin typeface="Aptos"/>
              </a:defRPr>
            </a:pPr>
            <a:r>
              <a:t>P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652760" y="4892040"/>
            <a:ext cx="411480" cy="27432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ctr">
              <a:defRPr sz="1800" b="1" i="0">
                <a:solidFill>
                  <a:srgbClr val="0D2340"/>
                </a:solidFill>
                <a:latin typeface="Aptos"/>
              </a:defRPr>
            </a:pPr>
            <a:r>
              <a:t>Q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458200" y="1691640"/>
            <a:ext cx="411480" cy="27432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ctr">
              <a:defRPr sz="1800" b="1" i="0">
                <a:solidFill>
                  <a:srgbClr val="0D2340"/>
                </a:solidFill>
                <a:latin typeface="Aptos"/>
              </a:defRPr>
            </a:pPr>
            <a:r>
              <a:t>R</a:t>
            </a:r>
          </a:p>
        </p:txBody>
      </p:sp>
      <p:sp>
        <p:nvSpPr>
          <p:cNvPr id="23" name="Oval 22"/>
          <p:cNvSpPr/>
          <p:nvPr/>
        </p:nvSpPr>
        <p:spPr>
          <a:xfrm>
            <a:off x="6858000" y="4434840"/>
            <a:ext cx="320040" cy="320040"/>
          </a:xfrm>
          <a:prstGeom prst="ellipse">
            <a:avLst/>
          </a:prstGeom>
          <a:solidFill>
            <a:srgbClr val="FFF8DB"/>
          </a:solidFill>
          <a:ln>
            <a:solidFill>
              <a:srgbClr val="F1B5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b="1" sz="900">
                <a:solidFill>
                  <a:srgbClr val="0D2340"/>
                </a:solidFill>
                <a:latin typeface="Aptos"/>
              </a:defRPr>
            </a:pPr>
            <a:r>
              <a:t>55°</a:t>
            </a:r>
          </a:p>
        </p:txBody>
      </p:sp>
      <p:sp>
        <p:nvSpPr>
          <p:cNvPr id="24" name="Oval 23"/>
          <p:cNvSpPr/>
          <p:nvPr/>
        </p:nvSpPr>
        <p:spPr>
          <a:xfrm>
            <a:off x="10561320" y="4434840"/>
            <a:ext cx="320040" cy="320040"/>
          </a:xfrm>
          <a:prstGeom prst="ellipse">
            <a:avLst/>
          </a:prstGeom>
          <a:solidFill>
            <a:srgbClr val="FFF8DB"/>
          </a:solidFill>
          <a:ln>
            <a:solidFill>
              <a:srgbClr val="F1B5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b="1" sz="900">
                <a:solidFill>
                  <a:srgbClr val="0D2340"/>
                </a:solidFill>
                <a:latin typeface="Aptos"/>
              </a:defRPr>
            </a:pPr>
            <a:r>
              <a:t>65°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498079" y="5349240"/>
            <a:ext cx="3474720" cy="41148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ctr">
              <a:defRPr sz="1500" b="0" i="0">
                <a:solidFill>
                  <a:srgbClr val="5B6370"/>
                </a:solidFill>
                <a:latin typeface="Aptos"/>
              </a:defRPr>
            </a:pPr>
            <a:r>
              <a:t>Third angle = 60°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2926080" y="6080760"/>
            <a:ext cx="6309360" cy="384048"/>
          </a:xfrm>
          <a:prstGeom prst="roundRect">
            <a:avLst/>
          </a:prstGeom>
          <a:solidFill>
            <a:srgbClr val="FFF3D2"/>
          </a:solidFill>
          <a:ln>
            <a:solidFill>
              <a:srgbClr val="FFF3D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800" b="1">
                <a:solidFill>
                  <a:srgbClr val="0D2340"/>
                </a:solidFill>
                <a:latin typeface="Aptos"/>
              </a:defRPr>
            </a:pPr>
            <a:r>
              <a:t>If two angles match, the triangles are similar.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1567160" y="6473952"/>
            <a:ext cx="320040" cy="201168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r">
              <a:defRPr sz="1000" b="0" i="0">
                <a:solidFill>
                  <a:srgbClr val="5B6370"/>
                </a:solidFill>
                <a:latin typeface="Aptos"/>
              </a:defRPr>
            </a:pPr>
            <a:r>
              <a:t>8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AF8F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6611112"/>
            <a:ext cx="12191695" cy="54864"/>
          </a:xfrm>
          <a:prstGeom prst="rect">
            <a:avLst/>
          </a:prstGeom>
          <a:solidFill>
            <a:srgbClr val="009B9C"/>
          </a:solidFill>
          <a:ln>
            <a:solidFill>
              <a:srgbClr val="009B9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594360" y="320040"/>
            <a:ext cx="10972800" cy="50292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l">
              <a:defRPr sz="3000" b="1" i="0">
                <a:solidFill>
                  <a:srgbClr val="0D2340"/>
                </a:solidFill>
                <a:latin typeface="Aptos Display"/>
              </a:defRPr>
            </a:pPr>
            <a:r>
              <a:t>Order matters: write the correct similarity statement</a:t>
            </a:r>
          </a:p>
        </p:txBody>
      </p:sp>
      <p:sp>
        <p:nvSpPr>
          <p:cNvPr id="4" name="Rectangle 3"/>
          <p:cNvSpPr/>
          <p:nvPr/>
        </p:nvSpPr>
        <p:spPr>
          <a:xfrm>
            <a:off x="594360" y="1097280"/>
            <a:ext cx="1920240" cy="73152"/>
          </a:xfrm>
          <a:prstGeom prst="rect">
            <a:avLst/>
          </a:prstGeom>
          <a:solidFill>
            <a:srgbClr val="F1B543"/>
          </a:solidFill>
          <a:ln>
            <a:solidFill>
              <a:srgbClr val="F1B5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Rounded Rectangle 4"/>
          <p:cNvSpPr/>
          <p:nvPr/>
        </p:nvSpPr>
        <p:spPr>
          <a:xfrm>
            <a:off x="822960" y="1417320"/>
            <a:ext cx="4983480" cy="429768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CE4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cxnSp>
        <p:nvCxnSpPr>
          <p:cNvPr id="6" name="Connector 5"/>
          <p:cNvCxnSpPr/>
          <p:nvPr/>
        </p:nvCxnSpPr>
        <p:spPr>
          <a:xfrm>
            <a:off x="1463040" y="4937760"/>
            <a:ext cx="3383280" cy="0"/>
          </a:xfrm>
          <a:prstGeom prst="line">
            <a:avLst/>
          </a:prstGeom>
          <a:ln w="38100">
            <a:solidFill>
              <a:srgbClr val="1E65B4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Connector 6"/>
          <p:cNvCxnSpPr/>
          <p:nvPr/>
        </p:nvCxnSpPr>
        <p:spPr>
          <a:xfrm flipH="1" flipV="1">
            <a:off x="2377440" y="1874519"/>
            <a:ext cx="2468880" cy="3063241"/>
          </a:xfrm>
          <a:prstGeom prst="line">
            <a:avLst/>
          </a:prstGeom>
          <a:ln w="38100">
            <a:solidFill>
              <a:srgbClr val="1E65B4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Connector 7"/>
          <p:cNvCxnSpPr/>
          <p:nvPr/>
        </p:nvCxnSpPr>
        <p:spPr>
          <a:xfrm flipH="1">
            <a:off x="1463040" y="1874519"/>
            <a:ext cx="914400" cy="3063241"/>
          </a:xfrm>
          <a:prstGeom prst="line">
            <a:avLst/>
          </a:prstGeom>
          <a:ln w="38100">
            <a:solidFill>
              <a:srgbClr val="1E65B4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1234440" y="4617720"/>
            <a:ext cx="411480" cy="27432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ctr">
              <a:defRPr sz="1800" b="1" i="0">
                <a:solidFill>
                  <a:srgbClr val="0D2340"/>
                </a:solidFill>
                <a:latin typeface="Aptos"/>
              </a:defRPr>
            </a:pPr>
            <a:r>
              <a:t>A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526280" y="4983480"/>
            <a:ext cx="411480" cy="27432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ctr">
              <a:defRPr sz="1800" b="1" i="0">
                <a:solidFill>
                  <a:srgbClr val="0D2340"/>
                </a:solidFill>
                <a:latin typeface="Aptos"/>
              </a:defRPr>
            </a:pPr>
            <a:r>
              <a:t>B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423160" y="1920239"/>
            <a:ext cx="411480" cy="27432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ctr">
              <a:defRPr sz="1800" b="1" i="0">
                <a:solidFill>
                  <a:srgbClr val="0D2340"/>
                </a:solidFill>
                <a:latin typeface="Aptos"/>
              </a:defRPr>
            </a:pPr>
            <a:r>
              <a:t>C</a:t>
            </a:r>
          </a:p>
        </p:txBody>
      </p:sp>
      <p:sp>
        <p:nvSpPr>
          <p:cNvPr id="12" name="Oval 11"/>
          <p:cNvSpPr/>
          <p:nvPr/>
        </p:nvSpPr>
        <p:spPr>
          <a:xfrm>
            <a:off x="1417320" y="4526280"/>
            <a:ext cx="320040" cy="320040"/>
          </a:xfrm>
          <a:prstGeom prst="ellipse">
            <a:avLst/>
          </a:prstGeom>
          <a:solidFill>
            <a:srgbClr val="FFF8DB"/>
          </a:solidFill>
          <a:ln>
            <a:solidFill>
              <a:srgbClr val="F1B5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b="1" sz="900">
                <a:solidFill>
                  <a:srgbClr val="0D2340"/>
                </a:solidFill>
                <a:latin typeface="Aptos"/>
              </a:defRPr>
            </a:pPr>
            <a:r>
              <a:t>50°</a:t>
            </a:r>
          </a:p>
        </p:txBody>
      </p:sp>
      <p:sp>
        <p:nvSpPr>
          <p:cNvPr id="13" name="Oval 12"/>
          <p:cNvSpPr/>
          <p:nvPr/>
        </p:nvSpPr>
        <p:spPr>
          <a:xfrm>
            <a:off x="4434840" y="4526280"/>
            <a:ext cx="320040" cy="320040"/>
          </a:xfrm>
          <a:prstGeom prst="ellipse">
            <a:avLst/>
          </a:prstGeom>
          <a:solidFill>
            <a:srgbClr val="FFF8DB"/>
          </a:solidFill>
          <a:ln>
            <a:solidFill>
              <a:srgbClr val="F1B5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b="1" sz="900">
                <a:solidFill>
                  <a:srgbClr val="0D2340"/>
                </a:solidFill>
                <a:latin typeface="Aptos"/>
              </a:defRPr>
            </a:pPr>
            <a:r>
              <a:t>70°</a:t>
            </a:r>
          </a:p>
        </p:txBody>
      </p:sp>
      <p:sp>
        <p:nvSpPr>
          <p:cNvPr id="14" name="Oval 13"/>
          <p:cNvSpPr/>
          <p:nvPr/>
        </p:nvSpPr>
        <p:spPr>
          <a:xfrm>
            <a:off x="2304288" y="2057400"/>
            <a:ext cx="320040" cy="320040"/>
          </a:xfrm>
          <a:prstGeom prst="ellipse">
            <a:avLst/>
          </a:prstGeom>
          <a:solidFill>
            <a:srgbClr val="FFF8DB"/>
          </a:solidFill>
          <a:ln>
            <a:solidFill>
              <a:srgbClr val="F1B5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b="1" sz="900">
                <a:solidFill>
                  <a:srgbClr val="0D2340"/>
                </a:solidFill>
                <a:latin typeface="Aptos"/>
              </a:defRPr>
            </a:pPr>
            <a:r>
              <a:t>60°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6400800" y="1417320"/>
            <a:ext cx="4983480" cy="429768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CE4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cxnSp>
        <p:nvCxnSpPr>
          <p:cNvPr id="16" name="Connector 15"/>
          <p:cNvCxnSpPr/>
          <p:nvPr/>
        </p:nvCxnSpPr>
        <p:spPr>
          <a:xfrm>
            <a:off x="6995160" y="4937760"/>
            <a:ext cx="3977640" cy="0"/>
          </a:xfrm>
          <a:prstGeom prst="line">
            <a:avLst/>
          </a:prstGeom>
          <a:ln w="38100">
            <a:solidFill>
              <a:srgbClr val="009B9C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Connector 16"/>
          <p:cNvCxnSpPr/>
          <p:nvPr/>
        </p:nvCxnSpPr>
        <p:spPr>
          <a:xfrm flipH="1" flipV="1">
            <a:off x="8183879" y="1664208"/>
            <a:ext cx="2788921" cy="3273552"/>
          </a:xfrm>
          <a:prstGeom prst="line">
            <a:avLst/>
          </a:prstGeom>
          <a:ln w="38100">
            <a:solidFill>
              <a:srgbClr val="009B9C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Connector 17"/>
          <p:cNvCxnSpPr/>
          <p:nvPr/>
        </p:nvCxnSpPr>
        <p:spPr>
          <a:xfrm flipH="1">
            <a:off x="6995160" y="1664208"/>
            <a:ext cx="1188719" cy="3273552"/>
          </a:xfrm>
          <a:prstGeom prst="line">
            <a:avLst/>
          </a:prstGeom>
          <a:ln w="38100">
            <a:solidFill>
              <a:srgbClr val="009B9C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6766560" y="4617720"/>
            <a:ext cx="411480" cy="27432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ctr">
              <a:defRPr sz="1800" b="1" i="0">
                <a:solidFill>
                  <a:srgbClr val="0D2340"/>
                </a:solidFill>
                <a:latin typeface="Aptos"/>
              </a:defRPr>
            </a:pPr>
            <a:r>
              <a:t>D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652760" y="4983480"/>
            <a:ext cx="411480" cy="27432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ctr">
              <a:defRPr sz="1800" b="1" i="0">
                <a:solidFill>
                  <a:srgbClr val="0D2340"/>
                </a:solidFill>
                <a:latin typeface="Aptos"/>
              </a:defRPr>
            </a:pPr>
            <a:r>
              <a:t>E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229600" y="1709928"/>
            <a:ext cx="411480" cy="27432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ctr">
              <a:defRPr sz="1800" b="1" i="0">
                <a:solidFill>
                  <a:srgbClr val="0D2340"/>
                </a:solidFill>
                <a:latin typeface="Aptos"/>
              </a:defRPr>
            </a:pPr>
            <a:r>
              <a:t>F</a:t>
            </a:r>
          </a:p>
        </p:txBody>
      </p:sp>
      <p:sp>
        <p:nvSpPr>
          <p:cNvPr id="22" name="Oval 21"/>
          <p:cNvSpPr/>
          <p:nvPr/>
        </p:nvSpPr>
        <p:spPr>
          <a:xfrm>
            <a:off x="6976872" y="4526280"/>
            <a:ext cx="320040" cy="320040"/>
          </a:xfrm>
          <a:prstGeom prst="ellipse">
            <a:avLst/>
          </a:prstGeom>
          <a:solidFill>
            <a:srgbClr val="FFF8DB"/>
          </a:solidFill>
          <a:ln>
            <a:solidFill>
              <a:srgbClr val="F1B5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b="1" sz="900">
                <a:solidFill>
                  <a:srgbClr val="0D2340"/>
                </a:solidFill>
                <a:latin typeface="Aptos"/>
              </a:defRPr>
            </a:pPr>
            <a:r>
              <a:t>50°</a:t>
            </a:r>
          </a:p>
        </p:txBody>
      </p:sp>
      <p:sp>
        <p:nvSpPr>
          <p:cNvPr id="23" name="Oval 22"/>
          <p:cNvSpPr/>
          <p:nvPr/>
        </p:nvSpPr>
        <p:spPr>
          <a:xfrm>
            <a:off x="10561320" y="4526280"/>
            <a:ext cx="320040" cy="320040"/>
          </a:xfrm>
          <a:prstGeom prst="ellipse">
            <a:avLst/>
          </a:prstGeom>
          <a:solidFill>
            <a:srgbClr val="FFF8DB"/>
          </a:solidFill>
          <a:ln>
            <a:solidFill>
              <a:srgbClr val="F1B5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b="1" sz="900">
                <a:solidFill>
                  <a:srgbClr val="0D2340"/>
                </a:solidFill>
                <a:latin typeface="Aptos"/>
              </a:defRPr>
            </a:pPr>
            <a:r>
              <a:t>70°</a:t>
            </a:r>
          </a:p>
        </p:txBody>
      </p:sp>
      <p:sp>
        <p:nvSpPr>
          <p:cNvPr id="24" name="Oval 23"/>
          <p:cNvSpPr/>
          <p:nvPr/>
        </p:nvSpPr>
        <p:spPr>
          <a:xfrm>
            <a:off x="8119872" y="1856231"/>
            <a:ext cx="320040" cy="320040"/>
          </a:xfrm>
          <a:prstGeom prst="ellipse">
            <a:avLst/>
          </a:prstGeom>
          <a:solidFill>
            <a:srgbClr val="FFF8DB"/>
          </a:solidFill>
          <a:ln>
            <a:solidFill>
              <a:srgbClr val="F1B5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b="1" sz="900">
                <a:solidFill>
                  <a:srgbClr val="0D2340"/>
                </a:solidFill>
                <a:latin typeface="Aptos"/>
              </a:defRPr>
            </a:pPr>
            <a:r>
              <a:t>60°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3017520" y="5623560"/>
            <a:ext cx="6035040" cy="36576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ctr">
              <a:defRPr sz="2200" b="1" i="0">
                <a:solidFill>
                  <a:srgbClr val="0D2340"/>
                </a:solidFill>
                <a:latin typeface="Aptos"/>
              </a:defRPr>
            </a:pPr>
            <a:r>
              <a:t>A ↔ D,  B ↔ E,  C ↔ F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3840480" y="6080760"/>
            <a:ext cx="4480560" cy="411480"/>
          </a:xfrm>
          <a:prstGeom prst="roundRect">
            <a:avLst/>
          </a:prstGeom>
          <a:solidFill>
            <a:srgbClr val="DFF5F7"/>
          </a:solidFill>
          <a:ln>
            <a:solidFill>
              <a:srgbClr val="DFF5F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2000" b="1">
                <a:solidFill>
                  <a:srgbClr val="0D2340"/>
                </a:solidFill>
                <a:latin typeface="Aptos"/>
              </a:defRPr>
            </a:pPr>
            <a:r>
              <a:t>Correct:  ΔABC ∼ ΔDEF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1567160" y="6473952"/>
            <a:ext cx="320040" cy="201168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r">
              <a:defRPr sz="1000" b="0" i="0">
                <a:solidFill>
                  <a:srgbClr val="5B6370"/>
                </a:solidFill>
                <a:latin typeface="Aptos"/>
              </a:defRPr>
            </a:pPr>
            <a:r>
              <a:t>9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AF8F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6611112"/>
            <a:ext cx="12191695" cy="54864"/>
          </a:xfrm>
          <a:prstGeom prst="rect">
            <a:avLst/>
          </a:prstGeom>
          <a:solidFill>
            <a:srgbClr val="009B9C"/>
          </a:solidFill>
          <a:ln>
            <a:solidFill>
              <a:srgbClr val="009B9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594360" y="320040"/>
            <a:ext cx="10972800" cy="50292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l">
              <a:defRPr sz="3000" b="1" i="0">
                <a:solidFill>
                  <a:srgbClr val="0D2340"/>
                </a:solidFill>
                <a:latin typeface="Aptos Display"/>
              </a:defRPr>
            </a:pPr>
            <a:r>
              <a:t>Proof idea in 3 moves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21792" y="841248"/>
            <a:ext cx="10789920" cy="347472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l">
              <a:defRPr sz="1400" b="0" i="0">
                <a:solidFill>
                  <a:srgbClr val="5B6370"/>
                </a:solidFill>
                <a:latin typeface="Aptos"/>
              </a:defRPr>
            </a:pPr>
            <a:r>
              <a:t>Why Theorem 6.3 works</a:t>
            </a:r>
          </a:p>
        </p:txBody>
      </p:sp>
      <p:sp>
        <p:nvSpPr>
          <p:cNvPr id="5" name="Rectangle 4"/>
          <p:cNvSpPr/>
          <p:nvPr/>
        </p:nvSpPr>
        <p:spPr>
          <a:xfrm>
            <a:off x="594360" y="1097280"/>
            <a:ext cx="1920240" cy="73152"/>
          </a:xfrm>
          <a:prstGeom prst="rect">
            <a:avLst/>
          </a:prstGeom>
          <a:solidFill>
            <a:srgbClr val="F1B543"/>
          </a:solidFill>
          <a:ln>
            <a:solidFill>
              <a:srgbClr val="F1B5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Rounded Rectangle 5"/>
          <p:cNvSpPr/>
          <p:nvPr/>
        </p:nvSpPr>
        <p:spPr>
          <a:xfrm>
            <a:off x="731520" y="1508760"/>
            <a:ext cx="3337560" cy="274320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CE4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Rounded Rectangle 6"/>
          <p:cNvSpPr/>
          <p:nvPr/>
        </p:nvSpPr>
        <p:spPr>
          <a:xfrm>
            <a:off x="2029968" y="1783080"/>
            <a:ext cx="640080" cy="566928"/>
          </a:xfrm>
          <a:prstGeom prst="roundRect">
            <a:avLst/>
          </a:prstGeom>
          <a:solidFill>
            <a:srgbClr val="DFF5F7"/>
          </a:solidFill>
          <a:ln>
            <a:solidFill>
              <a:srgbClr val="DFF5F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2000" b="1">
                <a:solidFill>
                  <a:srgbClr val="0D2340"/>
                </a:solidFill>
                <a:latin typeface="Aptos"/>
              </a:defRPr>
            </a:pPr>
            <a:r>
              <a:t>1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60120" y="2606040"/>
            <a:ext cx="2880360" cy="310896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ctr">
              <a:defRPr sz="1900" b="1" i="0">
                <a:solidFill>
                  <a:srgbClr val="0D2340"/>
                </a:solidFill>
                <a:latin typeface="Aptos"/>
              </a:defRPr>
            </a:pPr>
            <a:r>
              <a:t>Copy the smaller triangle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87552" y="3063240"/>
            <a:ext cx="2834640" cy="713232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ctr">
              <a:defRPr sz="1400" b="0" i="0">
                <a:solidFill>
                  <a:srgbClr val="5B6370"/>
                </a:solidFill>
                <a:latin typeface="Aptos"/>
              </a:defRPr>
            </a:pPr>
            <a:r>
              <a:t>Inside ΔDEF, mark DP = AB and DQ = AC.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4526280" y="1508760"/>
            <a:ext cx="3337560" cy="274320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CE4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Rounded Rectangle 10"/>
          <p:cNvSpPr/>
          <p:nvPr/>
        </p:nvSpPr>
        <p:spPr>
          <a:xfrm>
            <a:off x="5824728" y="1783080"/>
            <a:ext cx="640080" cy="566928"/>
          </a:xfrm>
          <a:prstGeom prst="roundRect">
            <a:avLst/>
          </a:prstGeom>
          <a:solidFill>
            <a:srgbClr val="DFF5F7"/>
          </a:solidFill>
          <a:ln>
            <a:solidFill>
              <a:srgbClr val="DFF5F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2000" b="1">
                <a:solidFill>
                  <a:srgbClr val="0D2340"/>
                </a:solidFill>
                <a:latin typeface="Aptos"/>
              </a:defRPr>
            </a:pPr>
            <a:r>
              <a:t>2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754880" y="2606040"/>
            <a:ext cx="2880360" cy="310896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ctr">
              <a:defRPr sz="1900" b="1" i="0">
                <a:solidFill>
                  <a:srgbClr val="0D2340"/>
                </a:solidFill>
                <a:latin typeface="Aptos"/>
              </a:defRPr>
            </a:pPr>
            <a:r>
              <a:t>Use congruence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782312" y="3063240"/>
            <a:ext cx="2834640" cy="713232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ctr">
              <a:defRPr sz="1400" b="0" i="0">
                <a:solidFill>
                  <a:srgbClr val="5B6370"/>
                </a:solidFill>
                <a:latin typeface="Aptos"/>
              </a:defRPr>
            </a:pPr>
            <a:r>
              <a:t>ΔABC ≅ ΔDPQ by SAS, so ∠P = ∠B.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8321040" y="1508760"/>
            <a:ext cx="3337560" cy="274320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CE4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Rounded Rectangle 14"/>
          <p:cNvSpPr/>
          <p:nvPr/>
        </p:nvSpPr>
        <p:spPr>
          <a:xfrm>
            <a:off x="9619488" y="1783080"/>
            <a:ext cx="640080" cy="566928"/>
          </a:xfrm>
          <a:prstGeom prst="roundRect">
            <a:avLst/>
          </a:prstGeom>
          <a:solidFill>
            <a:srgbClr val="FFF3D2"/>
          </a:solidFill>
          <a:ln>
            <a:solidFill>
              <a:srgbClr val="FFF3D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2000" b="1">
                <a:solidFill>
                  <a:srgbClr val="0D2340"/>
                </a:solidFill>
                <a:latin typeface="Aptos"/>
              </a:defRPr>
            </a:pPr>
            <a:r>
              <a:t>3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549640" y="2606040"/>
            <a:ext cx="2880360" cy="310896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ctr">
              <a:defRPr sz="1900" b="1" i="0">
                <a:solidFill>
                  <a:srgbClr val="0D2340"/>
                </a:solidFill>
                <a:latin typeface="Aptos"/>
              </a:defRPr>
            </a:pPr>
            <a:r>
              <a:t>Use parallel line ratio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577072" y="3063240"/>
            <a:ext cx="2834640" cy="713232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ctr">
              <a:defRPr sz="1400" b="0" i="0">
                <a:solidFill>
                  <a:srgbClr val="5B6370"/>
                </a:solidFill>
                <a:latin typeface="Aptos"/>
              </a:defRPr>
            </a:pPr>
            <a:r>
              <a:t>Since ∠P = ∠E, PQ ∥ EF. Then BPT gives side ratios.</a:t>
            </a:r>
          </a:p>
        </p:txBody>
      </p:sp>
      <p:cxnSp>
        <p:nvCxnSpPr>
          <p:cNvPr id="18" name="Connector 17"/>
          <p:cNvCxnSpPr/>
          <p:nvPr/>
        </p:nvCxnSpPr>
        <p:spPr>
          <a:xfrm>
            <a:off x="4572000" y="5806440"/>
            <a:ext cx="3474720" cy="0"/>
          </a:xfrm>
          <a:prstGeom prst="line">
            <a:avLst/>
          </a:prstGeom>
          <a:ln w="25400">
            <a:solidFill>
              <a:srgbClr val="009B9C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Connector 18"/>
          <p:cNvCxnSpPr/>
          <p:nvPr/>
        </p:nvCxnSpPr>
        <p:spPr>
          <a:xfrm flipH="1" flipV="1">
            <a:off x="5669280" y="4526280"/>
            <a:ext cx="2377440" cy="1280160"/>
          </a:xfrm>
          <a:prstGeom prst="line">
            <a:avLst/>
          </a:prstGeom>
          <a:ln w="25400">
            <a:solidFill>
              <a:srgbClr val="009B9C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Connector 19"/>
          <p:cNvCxnSpPr/>
          <p:nvPr/>
        </p:nvCxnSpPr>
        <p:spPr>
          <a:xfrm flipH="1">
            <a:off x="4572000" y="4526280"/>
            <a:ext cx="1097280" cy="1280160"/>
          </a:xfrm>
          <a:prstGeom prst="line">
            <a:avLst/>
          </a:prstGeom>
          <a:ln w="25400">
            <a:solidFill>
              <a:srgbClr val="009B9C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4343400" y="5486400"/>
            <a:ext cx="411480" cy="27432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ctr">
              <a:defRPr sz="1800" b="1" i="0">
                <a:solidFill>
                  <a:srgbClr val="0D2340"/>
                </a:solidFill>
                <a:latin typeface="Aptos"/>
              </a:defRPr>
            </a:pPr>
            <a:r>
              <a:t>D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7726680" y="5852159"/>
            <a:ext cx="411480" cy="27432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ctr">
              <a:defRPr sz="1800" b="1" i="0">
                <a:solidFill>
                  <a:srgbClr val="0D2340"/>
                </a:solidFill>
                <a:latin typeface="Aptos"/>
              </a:defRPr>
            </a:pPr>
            <a:r>
              <a:t>E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715000" y="4572000"/>
            <a:ext cx="411480" cy="27432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ctr">
              <a:defRPr sz="1800" b="1" i="0">
                <a:solidFill>
                  <a:srgbClr val="0D2340"/>
                </a:solidFill>
                <a:latin typeface="Aptos"/>
              </a:defRPr>
            </a:pPr>
            <a:r>
              <a:t>F</a:t>
            </a:r>
          </a:p>
        </p:txBody>
      </p:sp>
      <p:cxnSp>
        <p:nvCxnSpPr>
          <p:cNvPr id="24" name="Connector 23"/>
          <p:cNvCxnSpPr/>
          <p:nvPr/>
        </p:nvCxnSpPr>
        <p:spPr>
          <a:xfrm>
            <a:off x="5257800" y="5394960"/>
            <a:ext cx="1371600" cy="0"/>
          </a:xfrm>
          <a:prstGeom prst="line">
            <a:avLst/>
          </a:prstGeom>
          <a:ln w="31750">
            <a:solidFill>
              <a:srgbClr val="F1B5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5074920" y="5285232"/>
            <a:ext cx="274320" cy="22860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l">
              <a:defRPr sz="1300" b="1" i="0">
                <a:solidFill>
                  <a:srgbClr val="0D2340"/>
                </a:solidFill>
                <a:latin typeface="Aptos"/>
              </a:defRPr>
            </a:pPr>
            <a:r>
              <a:t>P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656832" y="5285232"/>
            <a:ext cx="274320" cy="22860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l">
              <a:defRPr sz="1300" b="1" i="0">
                <a:solidFill>
                  <a:srgbClr val="0D2340"/>
                </a:solidFill>
                <a:latin typeface="Aptos"/>
              </a:defRPr>
            </a:pPr>
            <a:r>
              <a:t>Q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417320" y="6172200"/>
            <a:ext cx="9326880" cy="292608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ctr">
              <a:defRPr sz="1800" b="1" i="0">
                <a:solidFill>
                  <a:srgbClr val="009B9C"/>
                </a:solidFill>
                <a:latin typeface="Aptos"/>
              </a:defRPr>
            </a:pPr>
            <a:r>
              <a:t>BPT: DP/DE = DQ/DF = PQ/EF  ⇒  AB/DE = AC/DF = BC/EF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1567160" y="6473952"/>
            <a:ext cx="320040" cy="201168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r">
              <a:defRPr sz="1000" b="0" i="0">
                <a:solidFill>
                  <a:srgbClr val="5B6370"/>
                </a:solidFill>
                <a:latin typeface="Aptos"/>
              </a:defRPr>
            </a:pPr>
            <a:r>
              <a:t>10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AF8F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6611112"/>
            <a:ext cx="12191695" cy="54864"/>
          </a:xfrm>
          <a:prstGeom prst="rect">
            <a:avLst/>
          </a:prstGeom>
          <a:solidFill>
            <a:srgbClr val="009B9C"/>
          </a:solidFill>
          <a:ln>
            <a:solidFill>
              <a:srgbClr val="009B9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594360" y="320040"/>
            <a:ext cx="10972800" cy="50292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l">
              <a:defRPr sz="3000" b="1" i="0">
                <a:solidFill>
                  <a:srgbClr val="0D2340"/>
                </a:solidFill>
                <a:latin typeface="Aptos Display"/>
              </a:defRPr>
            </a:pPr>
            <a:r>
              <a:t>Worked example 1: prove similarity using AA</a:t>
            </a:r>
          </a:p>
        </p:txBody>
      </p:sp>
      <p:sp>
        <p:nvSpPr>
          <p:cNvPr id="4" name="Rectangle 3"/>
          <p:cNvSpPr/>
          <p:nvPr/>
        </p:nvSpPr>
        <p:spPr>
          <a:xfrm>
            <a:off x="594360" y="1097280"/>
            <a:ext cx="1920240" cy="73152"/>
          </a:xfrm>
          <a:prstGeom prst="rect">
            <a:avLst/>
          </a:prstGeom>
          <a:solidFill>
            <a:srgbClr val="F1B543"/>
          </a:solidFill>
          <a:ln>
            <a:solidFill>
              <a:srgbClr val="F1B5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Rounded Rectangle 4"/>
          <p:cNvSpPr/>
          <p:nvPr/>
        </p:nvSpPr>
        <p:spPr>
          <a:xfrm>
            <a:off x="685800" y="1417320"/>
            <a:ext cx="5577840" cy="452628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CE4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960120" y="1691640"/>
            <a:ext cx="2194560" cy="27432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l">
              <a:defRPr sz="2000" b="1" i="0">
                <a:solidFill>
                  <a:srgbClr val="0D2340"/>
                </a:solidFill>
                <a:latin typeface="Aptos"/>
              </a:defRPr>
            </a:pPr>
            <a:r>
              <a:t>Given: PQ ∥ RS</a:t>
            </a:r>
          </a:p>
        </p:txBody>
      </p:sp>
      <p:cxnSp>
        <p:nvCxnSpPr>
          <p:cNvPr id="7" name="Connector 6"/>
          <p:cNvCxnSpPr/>
          <p:nvPr/>
        </p:nvCxnSpPr>
        <p:spPr>
          <a:xfrm flipV="1">
            <a:off x="1920240" y="2011680"/>
            <a:ext cx="2560320" cy="3017520"/>
          </a:xfrm>
          <a:prstGeom prst="line">
            <a:avLst/>
          </a:prstGeom>
          <a:ln w="38100">
            <a:solidFill>
              <a:srgbClr val="1E65B4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Connector 7"/>
          <p:cNvCxnSpPr/>
          <p:nvPr/>
        </p:nvCxnSpPr>
        <p:spPr>
          <a:xfrm>
            <a:off x="1828800" y="2011680"/>
            <a:ext cx="2651760" cy="3017520"/>
          </a:xfrm>
          <a:prstGeom prst="line">
            <a:avLst/>
          </a:prstGeom>
          <a:ln w="38100">
            <a:solidFill>
              <a:srgbClr val="009B9C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Connector 8"/>
          <p:cNvCxnSpPr/>
          <p:nvPr/>
        </p:nvCxnSpPr>
        <p:spPr>
          <a:xfrm>
            <a:off x="1508760" y="1828800"/>
            <a:ext cx="0" cy="3337560"/>
          </a:xfrm>
          <a:prstGeom prst="line">
            <a:avLst/>
          </a:prstGeom>
          <a:ln w="38100">
            <a:solidFill>
              <a:srgbClr val="0D234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Connector 9"/>
          <p:cNvCxnSpPr/>
          <p:nvPr/>
        </p:nvCxnSpPr>
        <p:spPr>
          <a:xfrm>
            <a:off x="4800600" y="1828800"/>
            <a:ext cx="0" cy="3337560"/>
          </a:xfrm>
          <a:prstGeom prst="line">
            <a:avLst/>
          </a:prstGeom>
          <a:ln w="38100">
            <a:solidFill>
              <a:srgbClr val="0D234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1234440" y="1645920"/>
            <a:ext cx="320040" cy="27432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l">
              <a:defRPr sz="1800" b="1" i="0">
                <a:solidFill>
                  <a:srgbClr val="0D2340"/>
                </a:solidFill>
                <a:latin typeface="Aptos"/>
              </a:defRPr>
            </a:pPr>
            <a:r>
              <a:t>P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234440" y="5074920"/>
            <a:ext cx="320040" cy="27432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l">
              <a:defRPr sz="1800" b="1" i="0">
                <a:solidFill>
                  <a:srgbClr val="0D2340"/>
                </a:solidFill>
                <a:latin typeface="Aptos"/>
              </a:defRPr>
            </a:pPr>
            <a:r>
              <a:t>Q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846320" y="1645920"/>
            <a:ext cx="320040" cy="27432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l">
              <a:defRPr sz="1800" b="1" i="0">
                <a:solidFill>
                  <a:srgbClr val="0D2340"/>
                </a:solidFill>
                <a:latin typeface="Aptos"/>
              </a:defRPr>
            </a:pPr>
            <a:r>
              <a:t>R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46320" y="5074920"/>
            <a:ext cx="320040" cy="27432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l">
              <a:defRPr sz="1800" b="1" i="0">
                <a:solidFill>
                  <a:srgbClr val="0D2340"/>
                </a:solidFill>
                <a:latin typeface="Aptos"/>
              </a:defRPr>
            </a:pPr>
            <a:r>
              <a:t>S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971800" y="3383280"/>
            <a:ext cx="320040" cy="27432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l">
              <a:defRPr sz="1800" b="1" i="0">
                <a:solidFill>
                  <a:srgbClr val="0D2340"/>
                </a:solidFill>
                <a:latin typeface="Aptos"/>
              </a:defRPr>
            </a:pPr>
            <a:r>
              <a:t>O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6583680" y="1417320"/>
            <a:ext cx="4892040" cy="452628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CE4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6812280" y="1691640"/>
            <a:ext cx="4389120" cy="292608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ctr">
              <a:defRPr sz="2200" b="1" i="0">
                <a:solidFill>
                  <a:srgbClr val="009B9C"/>
                </a:solidFill>
                <a:latin typeface="Aptos"/>
              </a:defRPr>
            </a:pPr>
            <a:r>
              <a:t>Reasoning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995160" y="2331720"/>
            <a:ext cx="4160520" cy="146304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l">
              <a:defRPr sz="1900" b="0" i="0">
                <a:solidFill>
                  <a:srgbClr val="0D2340"/>
                </a:solidFill>
                <a:latin typeface="Aptos"/>
              </a:defRPr>
            </a:pPr>
            <a:r>
              <a:t>∠P = ∠S        alternate angles</a:t>
            </a:r>
            <a:br/>
            <a:r>
              <a:t>∠Q = ∠R        alternate angles</a:t>
            </a:r>
            <a:br/>
            <a:r>
              <a:t>∠POQ = ∠SOR  vertically opposite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6903720" y="4480560"/>
            <a:ext cx="4251960" cy="502920"/>
          </a:xfrm>
          <a:prstGeom prst="roundRect">
            <a:avLst/>
          </a:prstGeom>
          <a:solidFill>
            <a:srgbClr val="DFF5F7"/>
          </a:solidFill>
          <a:ln>
            <a:solidFill>
              <a:srgbClr val="DFF5F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800" b="1">
                <a:solidFill>
                  <a:srgbClr val="0D2340"/>
                </a:solidFill>
                <a:latin typeface="Aptos"/>
              </a:defRPr>
            </a:pPr>
            <a:r>
              <a:t>Therefore:  ΔPOQ ∼ ΔSOR  by AA/AAA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1567160" y="6473952"/>
            <a:ext cx="320040" cy="201168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r">
              <a:defRPr sz="1000" b="0" i="0">
                <a:solidFill>
                  <a:srgbClr val="5B6370"/>
                </a:solidFill>
                <a:latin typeface="Aptos"/>
              </a:defRPr>
            </a:pPr>
            <a:r>
              <a:t>11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AF8F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6611112"/>
            <a:ext cx="12191695" cy="54864"/>
          </a:xfrm>
          <a:prstGeom prst="rect">
            <a:avLst/>
          </a:prstGeom>
          <a:solidFill>
            <a:srgbClr val="009B9C"/>
          </a:solidFill>
          <a:ln>
            <a:solidFill>
              <a:srgbClr val="009B9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594360" y="320040"/>
            <a:ext cx="10972800" cy="50292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l">
              <a:defRPr sz="3000" b="1" i="0">
                <a:solidFill>
                  <a:srgbClr val="0D2340"/>
                </a:solidFill>
                <a:latin typeface="Aptos Display"/>
              </a:defRPr>
            </a:pPr>
            <a:r>
              <a:t>Worked example 2: find a missing side</a:t>
            </a:r>
          </a:p>
        </p:txBody>
      </p:sp>
      <p:sp>
        <p:nvSpPr>
          <p:cNvPr id="4" name="Rectangle 3"/>
          <p:cNvSpPr/>
          <p:nvPr/>
        </p:nvSpPr>
        <p:spPr>
          <a:xfrm>
            <a:off x="594360" y="1097280"/>
            <a:ext cx="1920240" cy="73152"/>
          </a:xfrm>
          <a:prstGeom prst="rect">
            <a:avLst/>
          </a:prstGeom>
          <a:solidFill>
            <a:srgbClr val="F1B543"/>
          </a:solidFill>
          <a:ln>
            <a:solidFill>
              <a:srgbClr val="F1B5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Rounded Rectangle 4"/>
          <p:cNvSpPr/>
          <p:nvPr/>
        </p:nvSpPr>
        <p:spPr>
          <a:xfrm>
            <a:off x="777240" y="1417320"/>
            <a:ext cx="4983480" cy="448056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CE4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05840" y="1691640"/>
            <a:ext cx="4480560" cy="27432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l">
              <a:defRPr sz="2000" b="1" i="0">
                <a:solidFill>
                  <a:srgbClr val="0D2340"/>
                </a:solidFill>
                <a:latin typeface="Aptos"/>
              </a:defRPr>
            </a:pPr>
            <a:r>
              <a:t>In ΔABC and ΔPQR: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43000" y="2240280"/>
            <a:ext cx="4297680" cy="214884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l">
              <a:defRPr sz="2200" b="0" i="0">
                <a:solidFill>
                  <a:srgbClr val="0D2340"/>
                </a:solidFill>
                <a:latin typeface="Aptos"/>
              </a:defRPr>
            </a:pPr>
            <a:r>
              <a:t>∠A = ∠P = 60°</a:t>
            </a:r>
            <a:br/>
            <a:r>
              <a:t>∠B = ∠Q = 50°</a:t>
            </a:r>
            <a:br/>
            <a:r>
              <a:t>AB = 8 cm,  PQ = 12 cm</a:t>
            </a:r>
            <a:br/>
            <a:r>
              <a:t>BC = 10 cm</a:t>
            </a:r>
            <a:br/>
            <a:r>
              <a:t>Find QR.</a:t>
            </a:r>
          </a:p>
        </p:txBody>
      </p:sp>
      <p:cxnSp>
        <p:nvCxnSpPr>
          <p:cNvPr id="8" name="Connector 7"/>
          <p:cNvCxnSpPr/>
          <p:nvPr/>
        </p:nvCxnSpPr>
        <p:spPr>
          <a:xfrm>
            <a:off x="6583680" y="5029200"/>
            <a:ext cx="1645920" cy="0"/>
          </a:xfrm>
          <a:prstGeom prst="line">
            <a:avLst/>
          </a:prstGeom>
          <a:ln w="38100">
            <a:solidFill>
              <a:srgbClr val="1E65B4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Connector 8"/>
          <p:cNvCxnSpPr/>
          <p:nvPr/>
        </p:nvCxnSpPr>
        <p:spPr>
          <a:xfrm flipH="1" flipV="1">
            <a:off x="7132320" y="2971800"/>
            <a:ext cx="1097280" cy="2057400"/>
          </a:xfrm>
          <a:prstGeom prst="line">
            <a:avLst/>
          </a:prstGeom>
          <a:ln w="38100">
            <a:solidFill>
              <a:srgbClr val="1E65B4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Connector 9"/>
          <p:cNvCxnSpPr/>
          <p:nvPr/>
        </p:nvCxnSpPr>
        <p:spPr>
          <a:xfrm flipH="1">
            <a:off x="6583680" y="2971800"/>
            <a:ext cx="548640" cy="2057400"/>
          </a:xfrm>
          <a:prstGeom prst="line">
            <a:avLst/>
          </a:prstGeom>
          <a:ln w="38100">
            <a:solidFill>
              <a:srgbClr val="1E65B4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6355080" y="4709160"/>
            <a:ext cx="411480" cy="27432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ctr">
              <a:defRPr sz="1800" b="1" i="0">
                <a:solidFill>
                  <a:srgbClr val="0D2340"/>
                </a:solidFill>
                <a:latin typeface="Aptos"/>
              </a:defRPr>
            </a:pPr>
            <a:r>
              <a:t>A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909560" y="5074920"/>
            <a:ext cx="411480" cy="27432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ctr">
              <a:defRPr sz="1800" b="1" i="0">
                <a:solidFill>
                  <a:srgbClr val="0D2340"/>
                </a:solidFill>
                <a:latin typeface="Aptos"/>
              </a:defRPr>
            </a:pPr>
            <a:r>
              <a:t>B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178040" y="3017520"/>
            <a:ext cx="411480" cy="27432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ctr">
              <a:defRPr sz="1800" b="1" i="0">
                <a:solidFill>
                  <a:srgbClr val="0D2340"/>
                </a:solidFill>
                <a:latin typeface="Aptos"/>
              </a:defRPr>
            </a:pPr>
            <a:r>
              <a:t>C</a:t>
            </a:r>
          </a:p>
        </p:txBody>
      </p:sp>
      <p:cxnSp>
        <p:nvCxnSpPr>
          <p:cNvPr id="14" name="Connector 13"/>
          <p:cNvCxnSpPr/>
          <p:nvPr/>
        </p:nvCxnSpPr>
        <p:spPr>
          <a:xfrm>
            <a:off x="9189720" y="5349240"/>
            <a:ext cx="2148840" cy="0"/>
          </a:xfrm>
          <a:prstGeom prst="line">
            <a:avLst/>
          </a:prstGeom>
          <a:ln w="38100">
            <a:solidFill>
              <a:srgbClr val="009B9C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Connector 14"/>
          <p:cNvCxnSpPr/>
          <p:nvPr/>
        </p:nvCxnSpPr>
        <p:spPr>
          <a:xfrm flipH="1" flipV="1">
            <a:off x="9966960" y="2514600"/>
            <a:ext cx="1371600" cy="2834640"/>
          </a:xfrm>
          <a:prstGeom prst="line">
            <a:avLst/>
          </a:prstGeom>
          <a:ln w="38100">
            <a:solidFill>
              <a:srgbClr val="009B9C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Connector 15"/>
          <p:cNvCxnSpPr/>
          <p:nvPr/>
        </p:nvCxnSpPr>
        <p:spPr>
          <a:xfrm flipH="1">
            <a:off x="9189720" y="2514600"/>
            <a:ext cx="777240" cy="2834640"/>
          </a:xfrm>
          <a:prstGeom prst="line">
            <a:avLst/>
          </a:prstGeom>
          <a:ln w="38100">
            <a:solidFill>
              <a:srgbClr val="009B9C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8961120" y="5029200"/>
            <a:ext cx="411480" cy="27432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ctr">
              <a:defRPr sz="1800" b="1" i="0">
                <a:solidFill>
                  <a:srgbClr val="0D2340"/>
                </a:solidFill>
                <a:latin typeface="Aptos"/>
              </a:defRPr>
            </a:pPr>
            <a:r>
              <a:t>P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018520" y="5394959"/>
            <a:ext cx="411480" cy="27432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ctr">
              <a:defRPr sz="1800" b="1" i="0">
                <a:solidFill>
                  <a:srgbClr val="0D2340"/>
                </a:solidFill>
                <a:latin typeface="Aptos"/>
              </a:defRPr>
            </a:pPr>
            <a:r>
              <a:t>Q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012680" y="2560320"/>
            <a:ext cx="411480" cy="27432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ctr">
              <a:defRPr sz="1800" b="1" i="0">
                <a:solidFill>
                  <a:srgbClr val="0D2340"/>
                </a:solidFill>
                <a:latin typeface="Aptos"/>
              </a:defRPr>
            </a:pPr>
            <a:r>
              <a:t>R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446520" y="4160520"/>
            <a:ext cx="365760" cy="22860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l">
              <a:defRPr sz="1400" b="1" i="0">
                <a:solidFill>
                  <a:srgbClr val="1E65B4"/>
                </a:solidFill>
                <a:latin typeface="Aptos"/>
              </a:defRPr>
            </a:pPr>
            <a:r>
              <a:t>8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7360920" y="5193792"/>
            <a:ext cx="411480" cy="22860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l">
              <a:defRPr sz="1400" b="1" i="0">
                <a:solidFill>
                  <a:srgbClr val="1E65B4"/>
                </a:solidFill>
                <a:latin typeface="Aptos"/>
              </a:defRPr>
            </a:pPr>
            <a:r>
              <a:t>10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979408" y="4480560"/>
            <a:ext cx="411480" cy="22860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l">
              <a:defRPr sz="1400" b="1" i="0">
                <a:solidFill>
                  <a:srgbClr val="009B9C"/>
                </a:solidFill>
                <a:latin typeface="Aptos"/>
              </a:defRPr>
            </a:pPr>
            <a:r>
              <a:t>12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0104120" y="5504688"/>
            <a:ext cx="822960" cy="22860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l">
              <a:defRPr sz="1400" b="1" i="0">
                <a:solidFill>
                  <a:srgbClr val="009B9C"/>
                </a:solidFill>
                <a:latin typeface="Aptos"/>
              </a:defRPr>
            </a:pPr>
            <a:r>
              <a:t>QR = ?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6400800" y="1417320"/>
            <a:ext cx="5074920" cy="1097280"/>
          </a:xfrm>
          <a:prstGeom prst="roundRect">
            <a:avLst/>
          </a:prstGeom>
          <a:solidFill>
            <a:srgbClr val="FFFBE6"/>
          </a:solidFill>
          <a:ln w="12700">
            <a:solidFill>
              <a:srgbClr val="DCE4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5" name="TextBox 24"/>
          <p:cNvSpPr txBox="1"/>
          <p:nvPr/>
        </p:nvSpPr>
        <p:spPr>
          <a:xfrm>
            <a:off x="6583680" y="1627632"/>
            <a:ext cx="4663440" cy="32004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ctr">
              <a:defRPr sz="2200" b="1" i="0">
                <a:solidFill>
                  <a:srgbClr val="0D2340"/>
                </a:solidFill>
                <a:latin typeface="Aptos"/>
              </a:defRPr>
            </a:pPr>
            <a:r>
              <a:t>AA similarity: ΔABC ∼ ΔPQR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629400" y="2651760"/>
            <a:ext cx="4663440" cy="105156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ctr">
              <a:defRPr sz="2300" b="1" i="0">
                <a:solidFill>
                  <a:srgbClr val="009B9C"/>
                </a:solidFill>
                <a:latin typeface="Aptos"/>
              </a:defRPr>
            </a:pPr>
            <a:r>
              <a:t>AB/PQ = BC/QR</a:t>
            </a:r>
            <a:br/>
            <a:r>
              <a:t>8/12 = 10/QR</a:t>
            </a:r>
            <a:br/>
            <a:r>
              <a:t>QR = 15 cm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1567160" y="6473952"/>
            <a:ext cx="320040" cy="201168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r">
              <a:defRPr sz="1000" b="0" i="0">
                <a:solidFill>
                  <a:srgbClr val="5B6370"/>
                </a:solidFill>
                <a:latin typeface="Aptos"/>
              </a:defRPr>
            </a:pPr>
            <a:r>
              <a:t>12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AF8F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6611112"/>
            <a:ext cx="12191695" cy="54864"/>
          </a:xfrm>
          <a:prstGeom prst="rect">
            <a:avLst/>
          </a:prstGeom>
          <a:solidFill>
            <a:srgbClr val="009B9C"/>
          </a:solidFill>
          <a:ln>
            <a:solidFill>
              <a:srgbClr val="009B9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594360" y="320040"/>
            <a:ext cx="10972800" cy="50292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l">
              <a:defRPr sz="3000" b="1" i="0">
                <a:solidFill>
                  <a:srgbClr val="0D2340"/>
                </a:solidFill>
                <a:latin typeface="Aptos Display"/>
              </a:defRPr>
            </a:pPr>
            <a:r>
              <a:t>Class practice 1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21792" y="841248"/>
            <a:ext cx="10789920" cy="347472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l">
              <a:defRPr sz="1400" b="0" i="0">
                <a:solidFill>
                  <a:srgbClr val="5B6370"/>
                </a:solidFill>
                <a:latin typeface="Aptos"/>
              </a:defRPr>
            </a:pPr>
            <a:r>
              <a:t>Think first, then write the similarity statement</a:t>
            </a:r>
          </a:p>
        </p:txBody>
      </p:sp>
      <p:sp>
        <p:nvSpPr>
          <p:cNvPr id="5" name="Rectangle 4"/>
          <p:cNvSpPr/>
          <p:nvPr/>
        </p:nvSpPr>
        <p:spPr>
          <a:xfrm>
            <a:off x="594360" y="1097280"/>
            <a:ext cx="1920240" cy="73152"/>
          </a:xfrm>
          <a:prstGeom prst="rect">
            <a:avLst/>
          </a:prstGeom>
          <a:solidFill>
            <a:srgbClr val="F1B543"/>
          </a:solidFill>
          <a:ln>
            <a:solidFill>
              <a:srgbClr val="F1B5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Rounded Rectangle 5"/>
          <p:cNvSpPr/>
          <p:nvPr/>
        </p:nvSpPr>
        <p:spPr>
          <a:xfrm>
            <a:off x="777240" y="1417320"/>
            <a:ext cx="5394960" cy="438912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CE4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05840" y="1691640"/>
            <a:ext cx="914400" cy="27432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l">
              <a:defRPr sz="2000" b="1" i="0">
                <a:solidFill>
                  <a:srgbClr val="5B6370"/>
                </a:solidFill>
                <a:latin typeface="Aptos"/>
              </a:defRPr>
            </a:pPr>
            <a:r>
              <a:t>Given: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188720" y="2240280"/>
            <a:ext cx="4389120" cy="82296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ctr">
              <a:defRPr sz="2800" b="1" i="0">
                <a:solidFill>
                  <a:srgbClr val="0D2340"/>
                </a:solidFill>
                <a:latin typeface="Aptos"/>
              </a:defRPr>
            </a:pPr>
            <a:r>
              <a:t>∠A = ∠D</a:t>
            </a:r>
            <a:br/>
            <a:r>
              <a:t>∠B = ∠F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05840" y="3429000"/>
            <a:ext cx="914400" cy="27432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l">
              <a:defRPr sz="2000" b="1" i="0">
                <a:solidFill>
                  <a:srgbClr val="5B6370"/>
                </a:solidFill>
                <a:latin typeface="Aptos"/>
              </a:defRPr>
            </a:pPr>
            <a:r>
              <a:t>Find: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188720" y="3977639"/>
            <a:ext cx="4389120" cy="41148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ctr">
              <a:defRPr sz="2400" b="1" i="0">
                <a:solidFill>
                  <a:srgbClr val="009B9C"/>
                </a:solidFill>
                <a:latin typeface="Aptos"/>
              </a:defRPr>
            </a:pPr>
            <a:r>
              <a:t>Which triangle is similar to ΔABC?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446520" y="1417320"/>
            <a:ext cx="4983480" cy="438912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CE4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cxnSp>
        <p:nvCxnSpPr>
          <p:cNvPr id="12" name="Connector 11"/>
          <p:cNvCxnSpPr/>
          <p:nvPr/>
        </p:nvCxnSpPr>
        <p:spPr>
          <a:xfrm>
            <a:off x="7132320" y="4937760"/>
            <a:ext cx="1828800" cy="0"/>
          </a:xfrm>
          <a:prstGeom prst="line">
            <a:avLst/>
          </a:prstGeom>
          <a:ln w="38100">
            <a:solidFill>
              <a:srgbClr val="1E65B4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Connector 12"/>
          <p:cNvCxnSpPr/>
          <p:nvPr/>
        </p:nvCxnSpPr>
        <p:spPr>
          <a:xfrm flipH="1" flipV="1">
            <a:off x="7680960" y="2560320"/>
            <a:ext cx="1280160" cy="2377440"/>
          </a:xfrm>
          <a:prstGeom prst="line">
            <a:avLst/>
          </a:prstGeom>
          <a:ln w="38100">
            <a:solidFill>
              <a:srgbClr val="1E65B4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Connector 13"/>
          <p:cNvCxnSpPr/>
          <p:nvPr/>
        </p:nvCxnSpPr>
        <p:spPr>
          <a:xfrm flipH="1">
            <a:off x="7132320" y="2560320"/>
            <a:ext cx="548640" cy="2377440"/>
          </a:xfrm>
          <a:prstGeom prst="line">
            <a:avLst/>
          </a:prstGeom>
          <a:ln w="38100">
            <a:solidFill>
              <a:srgbClr val="1E65B4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6903720" y="4617720"/>
            <a:ext cx="411480" cy="27432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ctr">
              <a:defRPr sz="1800" b="1" i="0">
                <a:solidFill>
                  <a:srgbClr val="0D2340"/>
                </a:solidFill>
                <a:latin typeface="Aptos"/>
              </a:defRPr>
            </a:pPr>
            <a:r>
              <a:t>A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641080" y="4983480"/>
            <a:ext cx="411480" cy="27432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ctr">
              <a:defRPr sz="1800" b="1" i="0">
                <a:solidFill>
                  <a:srgbClr val="0D2340"/>
                </a:solidFill>
                <a:latin typeface="Aptos"/>
              </a:defRPr>
            </a:pPr>
            <a:r>
              <a:t>B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726680" y="2606039"/>
            <a:ext cx="411480" cy="27432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ctr">
              <a:defRPr sz="1800" b="1" i="0">
                <a:solidFill>
                  <a:srgbClr val="0D2340"/>
                </a:solidFill>
                <a:latin typeface="Aptos"/>
              </a:defRPr>
            </a:pPr>
            <a:r>
              <a:t>C</a:t>
            </a:r>
          </a:p>
        </p:txBody>
      </p:sp>
      <p:cxnSp>
        <p:nvCxnSpPr>
          <p:cNvPr id="18" name="Connector 17"/>
          <p:cNvCxnSpPr/>
          <p:nvPr/>
        </p:nvCxnSpPr>
        <p:spPr>
          <a:xfrm>
            <a:off x="9418320" y="4937760"/>
            <a:ext cx="1554480" cy="0"/>
          </a:xfrm>
          <a:prstGeom prst="line">
            <a:avLst/>
          </a:prstGeom>
          <a:ln w="38100">
            <a:solidFill>
              <a:srgbClr val="009B9C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Connector 18"/>
          <p:cNvCxnSpPr/>
          <p:nvPr/>
        </p:nvCxnSpPr>
        <p:spPr>
          <a:xfrm flipH="1" flipV="1">
            <a:off x="10424160" y="2560320"/>
            <a:ext cx="548640" cy="2377440"/>
          </a:xfrm>
          <a:prstGeom prst="line">
            <a:avLst/>
          </a:prstGeom>
          <a:ln w="38100">
            <a:solidFill>
              <a:srgbClr val="009B9C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Connector 19"/>
          <p:cNvCxnSpPr/>
          <p:nvPr/>
        </p:nvCxnSpPr>
        <p:spPr>
          <a:xfrm flipH="1">
            <a:off x="9418320" y="2560320"/>
            <a:ext cx="1005840" cy="2377440"/>
          </a:xfrm>
          <a:prstGeom prst="line">
            <a:avLst/>
          </a:prstGeom>
          <a:ln w="38100">
            <a:solidFill>
              <a:srgbClr val="009B9C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9189720" y="4617720"/>
            <a:ext cx="411480" cy="27432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ctr">
              <a:defRPr sz="1800" b="1" i="0">
                <a:solidFill>
                  <a:srgbClr val="0D2340"/>
                </a:solidFill>
                <a:latin typeface="Aptos"/>
              </a:defRPr>
            </a:pPr>
            <a:r>
              <a:t>D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0652760" y="4983480"/>
            <a:ext cx="411480" cy="27432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ctr">
              <a:defRPr sz="1800" b="1" i="0">
                <a:solidFill>
                  <a:srgbClr val="0D2340"/>
                </a:solidFill>
                <a:latin typeface="Aptos"/>
              </a:defRPr>
            </a:pPr>
            <a:r>
              <a:t>E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0469880" y="2606039"/>
            <a:ext cx="411480" cy="27432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ctr">
              <a:defRPr sz="1800" b="1" i="0">
                <a:solidFill>
                  <a:srgbClr val="0D2340"/>
                </a:solidFill>
                <a:latin typeface="Aptos"/>
              </a:defRPr>
            </a:pPr>
            <a:r>
              <a:t>F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7406640" y="5486400"/>
            <a:ext cx="3017520" cy="22860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ctr">
              <a:defRPr sz="1800" b="1" i="0">
                <a:solidFill>
                  <a:srgbClr val="5B6370"/>
                </a:solidFill>
                <a:latin typeface="Aptos"/>
              </a:defRPr>
            </a:pPr>
            <a:r>
              <a:t>Options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903720" y="5806440"/>
            <a:ext cx="4114800" cy="32004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ctr">
              <a:defRPr sz="2000" b="1" i="0">
                <a:solidFill>
                  <a:srgbClr val="0D2340"/>
                </a:solidFill>
                <a:latin typeface="Aptos"/>
              </a:defRPr>
            </a:pPr>
            <a:r>
              <a:t>A) ΔDEF     B) ΔDFE     C) ΔEFD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1567160" y="6473952"/>
            <a:ext cx="320040" cy="201168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r">
              <a:defRPr sz="1000" b="0" i="0">
                <a:solidFill>
                  <a:srgbClr val="5B6370"/>
                </a:solidFill>
                <a:latin typeface="Aptos"/>
              </a:defRPr>
            </a:pPr>
            <a:r>
              <a:t>13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AF8F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6611112"/>
            <a:ext cx="12191695" cy="54864"/>
          </a:xfrm>
          <a:prstGeom prst="rect">
            <a:avLst/>
          </a:prstGeom>
          <a:solidFill>
            <a:srgbClr val="009B9C"/>
          </a:solidFill>
          <a:ln>
            <a:solidFill>
              <a:srgbClr val="009B9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594360" y="320040"/>
            <a:ext cx="10972800" cy="50292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l">
              <a:defRPr sz="3000" b="1" i="0">
                <a:solidFill>
                  <a:srgbClr val="0D2340"/>
                </a:solidFill>
                <a:latin typeface="Aptos Display"/>
              </a:defRPr>
            </a:pPr>
            <a:r>
              <a:t>Practice 1 solution</a:t>
            </a:r>
          </a:p>
        </p:txBody>
      </p:sp>
      <p:sp>
        <p:nvSpPr>
          <p:cNvPr id="4" name="Rectangle 3"/>
          <p:cNvSpPr/>
          <p:nvPr/>
        </p:nvSpPr>
        <p:spPr>
          <a:xfrm>
            <a:off x="594360" y="1097280"/>
            <a:ext cx="1920240" cy="73152"/>
          </a:xfrm>
          <a:prstGeom prst="rect">
            <a:avLst/>
          </a:prstGeom>
          <a:solidFill>
            <a:srgbClr val="F1B543"/>
          </a:solidFill>
          <a:ln>
            <a:solidFill>
              <a:srgbClr val="F1B5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Rounded Rectangle 4"/>
          <p:cNvSpPr/>
          <p:nvPr/>
        </p:nvSpPr>
        <p:spPr>
          <a:xfrm>
            <a:off x="1005840" y="1600200"/>
            <a:ext cx="10149840" cy="411480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CE4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325880" y="1874519"/>
            <a:ext cx="3657600" cy="27432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l">
              <a:defRPr sz="2200" b="1" i="0">
                <a:solidFill>
                  <a:srgbClr val="5B6370"/>
                </a:solidFill>
                <a:latin typeface="Aptos"/>
              </a:defRPr>
            </a:pPr>
            <a:r>
              <a:t>Match the angles first: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828800" y="2514600"/>
            <a:ext cx="1828800" cy="41148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ctr">
              <a:defRPr sz="3000" b="1" i="0">
                <a:solidFill>
                  <a:srgbClr val="1E65B4"/>
                </a:solidFill>
                <a:latin typeface="Aptos"/>
              </a:defRPr>
            </a:pPr>
            <a:r>
              <a:t>A ↔ D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074920" y="2514600"/>
            <a:ext cx="1828800" cy="41148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ctr">
              <a:defRPr sz="3000" b="1" i="0">
                <a:solidFill>
                  <a:srgbClr val="009B9C"/>
                </a:solidFill>
                <a:latin typeface="Aptos"/>
              </a:defRPr>
            </a:pPr>
            <a:r>
              <a:t>B ↔ F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229600" y="2514600"/>
            <a:ext cx="1828800" cy="41148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ctr">
              <a:defRPr sz="3000" b="1" i="0">
                <a:solidFill>
                  <a:srgbClr val="F1B543"/>
                </a:solidFill>
                <a:latin typeface="Aptos"/>
              </a:defRPr>
            </a:pPr>
            <a:r>
              <a:t>C ↔ 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463040" y="3977639"/>
            <a:ext cx="2011680" cy="32004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l">
              <a:defRPr sz="2200" b="1" i="0">
                <a:solidFill>
                  <a:srgbClr val="5B6370"/>
                </a:solidFill>
                <a:latin typeface="Aptos"/>
              </a:defRPr>
            </a:pPr>
            <a:r>
              <a:t>Therefore: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3749039" y="3794760"/>
            <a:ext cx="4480560" cy="640080"/>
          </a:xfrm>
          <a:prstGeom prst="roundRect">
            <a:avLst/>
          </a:prstGeom>
          <a:solidFill>
            <a:srgbClr val="DFF5F7"/>
          </a:solidFill>
          <a:ln>
            <a:solidFill>
              <a:srgbClr val="DFF5F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2800" b="1">
                <a:solidFill>
                  <a:srgbClr val="0D2340"/>
                </a:solidFill>
                <a:latin typeface="Aptos"/>
              </a:defRPr>
            </a:pPr>
            <a:r>
              <a:t>ΔABC ∼ ΔDFE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023360" y="4800600"/>
            <a:ext cx="3931920" cy="36576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ctr">
              <a:defRPr sz="2600" b="1" i="0">
                <a:solidFill>
                  <a:srgbClr val="009B9C"/>
                </a:solidFill>
                <a:latin typeface="Aptos"/>
              </a:defRPr>
            </a:pPr>
            <a:r>
              <a:t>Correct option: B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1567160" y="6473952"/>
            <a:ext cx="320040" cy="201168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r">
              <a:defRPr sz="1000" b="0" i="0">
                <a:solidFill>
                  <a:srgbClr val="5B6370"/>
                </a:solidFill>
                <a:latin typeface="Aptos"/>
              </a:defRPr>
            </a:pPr>
            <a:r>
              <a:t>14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AF8F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6611112"/>
            <a:ext cx="12191695" cy="54864"/>
          </a:xfrm>
          <a:prstGeom prst="rect">
            <a:avLst/>
          </a:prstGeom>
          <a:solidFill>
            <a:srgbClr val="009B9C"/>
          </a:solidFill>
          <a:ln>
            <a:solidFill>
              <a:srgbClr val="009B9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594360" y="320040"/>
            <a:ext cx="10972800" cy="50292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l">
              <a:defRPr sz="3000" b="1" i="0">
                <a:solidFill>
                  <a:srgbClr val="0D2340"/>
                </a:solidFill>
                <a:latin typeface="Aptos Display"/>
              </a:defRPr>
            </a:pPr>
            <a:r>
              <a:t>Class practice 2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21792" y="841248"/>
            <a:ext cx="10789920" cy="347472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l">
              <a:defRPr sz="1400" b="0" i="0">
                <a:solidFill>
                  <a:srgbClr val="5B6370"/>
                </a:solidFill>
                <a:latin typeface="Aptos"/>
              </a:defRPr>
            </a:pPr>
            <a:r>
              <a:t>Use AA similarity + side ratio</a:t>
            </a:r>
          </a:p>
        </p:txBody>
      </p:sp>
      <p:sp>
        <p:nvSpPr>
          <p:cNvPr id="5" name="Rectangle 4"/>
          <p:cNvSpPr/>
          <p:nvPr/>
        </p:nvSpPr>
        <p:spPr>
          <a:xfrm>
            <a:off x="594360" y="1097280"/>
            <a:ext cx="1920240" cy="73152"/>
          </a:xfrm>
          <a:prstGeom prst="rect">
            <a:avLst/>
          </a:prstGeom>
          <a:solidFill>
            <a:srgbClr val="F1B543"/>
          </a:solidFill>
          <a:ln>
            <a:solidFill>
              <a:srgbClr val="F1B5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Rounded Rectangle 5"/>
          <p:cNvSpPr/>
          <p:nvPr/>
        </p:nvSpPr>
        <p:spPr>
          <a:xfrm>
            <a:off x="868680" y="1417320"/>
            <a:ext cx="5029200" cy="448056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CE4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143000" y="1691640"/>
            <a:ext cx="4297680" cy="27432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l">
              <a:defRPr sz="2000" b="1" i="0">
                <a:solidFill>
                  <a:srgbClr val="0D2340"/>
                </a:solidFill>
                <a:latin typeface="Aptos"/>
              </a:defRPr>
            </a:pPr>
            <a:r>
              <a:t>In two triangles: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325880" y="2148840"/>
            <a:ext cx="3840480" cy="242316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ctr">
              <a:defRPr sz="2500" b="0" i="0">
                <a:solidFill>
                  <a:srgbClr val="0D2340"/>
                </a:solidFill>
                <a:latin typeface="Aptos"/>
              </a:defRPr>
            </a:pPr>
            <a:r>
              <a:t>∠A = ∠P</a:t>
            </a:r>
            <a:br/>
            <a:r>
              <a:t>∠C = ∠R</a:t>
            </a:r>
            <a:br/>
            <a:r>
              <a:t>AC = 7 cm</a:t>
            </a:r>
            <a:br/>
            <a:r>
              <a:t>PR = 14 cm</a:t>
            </a:r>
            <a:br/>
            <a:r>
              <a:t>BC = 9 cm</a:t>
            </a:r>
            <a:br/>
            <a:r>
              <a:t>Find QR.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6446520" y="1417320"/>
            <a:ext cx="4937760" cy="448056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CE4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6720840" y="1783080"/>
            <a:ext cx="4389120" cy="32004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ctr">
              <a:defRPr sz="2100" b="1" i="0">
                <a:solidFill>
                  <a:srgbClr val="5B6370"/>
                </a:solidFill>
                <a:latin typeface="Aptos"/>
              </a:defRPr>
            </a:pPr>
            <a:r>
              <a:t>Write before solving: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949440" y="2560320"/>
            <a:ext cx="4023360" cy="118872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ctr">
              <a:defRPr sz="2700" b="1" i="0">
                <a:solidFill>
                  <a:srgbClr val="009B9C"/>
                </a:solidFill>
                <a:latin typeface="Aptos"/>
              </a:defRPr>
            </a:pPr>
            <a:r>
              <a:t>1. Similarity statement</a:t>
            </a:r>
            <a:br/>
            <a:r>
              <a:t>2. Correct ratio</a:t>
            </a:r>
            <a:br/>
            <a:r>
              <a:t>3. Value of QR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406640" y="4846320"/>
            <a:ext cx="3108960" cy="32004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ctr">
              <a:defRPr sz="2000" b="0" i="1">
                <a:solidFill>
                  <a:srgbClr val="5B6370"/>
                </a:solidFill>
                <a:latin typeface="Aptos"/>
              </a:defRPr>
            </a:pPr>
            <a:r>
              <a:t>Space for board solution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1567160" y="6473952"/>
            <a:ext cx="320040" cy="201168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r">
              <a:defRPr sz="1000" b="0" i="0">
                <a:solidFill>
                  <a:srgbClr val="5B6370"/>
                </a:solidFill>
                <a:latin typeface="Aptos"/>
              </a:defRPr>
            </a:pPr>
            <a:r>
              <a:t>15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AF8F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6611112"/>
            <a:ext cx="12191695" cy="54864"/>
          </a:xfrm>
          <a:prstGeom prst="rect">
            <a:avLst/>
          </a:prstGeom>
          <a:solidFill>
            <a:srgbClr val="009B9C"/>
          </a:solidFill>
          <a:ln>
            <a:solidFill>
              <a:srgbClr val="009B9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594360" y="320040"/>
            <a:ext cx="10972800" cy="50292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l">
              <a:defRPr sz="3000" b="1" i="0">
                <a:solidFill>
                  <a:srgbClr val="0D2340"/>
                </a:solidFill>
                <a:latin typeface="Aptos Display"/>
              </a:defRPr>
            </a:pPr>
            <a:r>
              <a:t>Practice 2 solution</a:t>
            </a:r>
          </a:p>
        </p:txBody>
      </p:sp>
      <p:sp>
        <p:nvSpPr>
          <p:cNvPr id="4" name="Rectangle 3"/>
          <p:cNvSpPr/>
          <p:nvPr/>
        </p:nvSpPr>
        <p:spPr>
          <a:xfrm>
            <a:off x="594360" y="1097280"/>
            <a:ext cx="1920240" cy="73152"/>
          </a:xfrm>
          <a:prstGeom prst="rect">
            <a:avLst/>
          </a:prstGeom>
          <a:solidFill>
            <a:srgbClr val="F1B543"/>
          </a:solidFill>
          <a:ln>
            <a:solidFill>
              <a:srgbClr val="F1B5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Rounded Rectangle 4"/>
          <p:cNvSpPr/>
          <p:nvPr/>
        </p:nvSpPr>
        <p:spPr>
          <a:xfrm>
            <a:off x="914400" y="1463040"/>
            <a:ext cx="10332720" cy="448056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CE4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280160" y="1828800"/>
            <a:ext cx="9601200" cy="32004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ctr">
              <a:defRPr sz="2300" b="1" i="0">
                <a:solidFill>
                  <a:srgbClr val="0D2340"/>
                </a:solidFill>
                <a:latin typeface="Aptos"/>
              </a:defRPr>
            </a:pPr>
            <a:r>
              <a:t>Since two corresponding angles are equal: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977639" y="2331720"/>
            <a:ext cx="4160520" cy="548640"/>
          </a:xfrm>
          <a:prstGeom prst="roundRect">
            <a:avLst/>
          </a:prstGeom>
          <a:solidFill>
            <a:srgbClr val="DFF5F7"/>
          </a:solidFill>
          <a:ln>
            <a:solidFill>
              <a:srgbClr val="DFF5F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2800" b="1">
                <a:solidFill>
                  <a:srgbClr val="0D2340"/>
                </a:solidFill>
                <a:latin typeface="Aptos"/>
              </a:defRPr>
            </a:pPr>
            <a:r>
              <a:t>ΔABC ∼ ΔPQR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280160" y="3200400"/>
            <a:ext cx="9601200" cy="32004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ctr">
              <a:defRPr sz="2200" b="1" i="0">
                <a:solidFill>
                  <a:srgbClr val="5B6370"/>
                </a:solidFill>
                <a:latin typeface="Aptos"/>
              </a:defRPr>
            </a:pPr>
            <a:r>
              <a:t>Corresponding sides are proportional: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657600" y="3703320"/>
            <a:ext cx="4846320" cy="36576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ctr">
              <a:defRPr sz="2800" b="1" i="0">
                <a:solidFill>
                  <a:srgbClr val="009B9C"/>
                </a:solidFill>
                <a:latin typeface="Aptos"/>
              </a:defRPr>
            </a:pPr>
            <a:r>
              <a:t>AC/PR = BC/QR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017520" y="4434840"/>
            <a:ext cx="6126480" cy="41148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ctr">
              <a:defRPr sz="3000" b="1" i="0">
                <a:solidFill>
                  <a:srgbClr val="0D2340"/>
                </a:solidFill>
                <a:latin typeface="Aptos"/>
              </a:defRPr>
            </a:pPr>
            <a:r>
              <a:t>7/14 = 9/QR  ⇒  QR = 18 cm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1567160" y="6473952"/>
            <a:ext cx="320040" cy="201168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r">
              <a:defRPr sz="1000" b="0" i="0">
                <a:solidFill>
                  <a:srgbClr val="5B6370"/>
                </a:solidFill>
                <a:latin typeface="Aptos"/>
              </a:defRPr>
            </a:pPr>
            <a:r>
              <a:t>16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AF8F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6611112"/>
            <a:ext cx="12191695" cy="54864"/>
          </a:xfrm>
          <a:prstGeom prst="rect">
            <a:avLst/>
          </a:prstGeom>
          <a:solidFill>
            <a:srgbClr val="009B9C"/>
          </a:solidFill>
          <a:ln>
            <a:solidFill>
              <a:srgbClr val="009B9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594360" y="320040"/>
            <a:ext cx="10972800" cy="50292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l">
              <a:defRPr sz="3000" b="1" i="0">
                <a:solidFill>
                  <a:srgbClr val="0D2340"/>
                </a:solidFill>
                <a:latin typeface="Aptos Display"/>
              </a:defRPr>
            </a:pPr>
            <a:r>
              <a:t>Mini assessment: 8 marks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21792" y="841248"/>
            <a:ext cx="10789920" cy="347472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l">
              <a:defRPr sz="1400" b="0" i="0">
                <a:solidFill>
                  <a:srgbClr val="5B6370"/>
                </a:solidFill>
                <a:latin typeface="Aptos"/>
              </a:defRPr>
            </a:pPr>
            <a:r>
              <a:t>Answer individually in 5 minutes</a:t>
            </a:r>
          </a:p>
        </p:txBody>
      </p:sp>
      <p:sp>
        <p:nvSpPr>
          <p:cNvPr id="5" name="Rectangle 4"/>
          <p:cNvSpPr/>
          <p:nvPr/>
        </p:nvSpPr>
        <p:spPr>
          <a:xfrm>
            <a:off x="594360" y="1097280"/>
            <a:ext cx="1920240" cy="73152"/>
          </a:xfrm>
          <a:prstGeom prst="rect">
            <a:avLst/>
          </a:prstGeom>
          <a:solidFill>
            <a:srgbClr val="F1B543"/>
          </a:solidFill>
          <a:ln>
            <a:solidFill>
              <a:srgbClr val="F1B5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Rounded Rectangle 5"/>
          <p:cNvSpPr/>
          <p:nvPr/>
        </p:nvSpPr>
        <p:spPr>
          <a:xfrm>
            <a:off x="777240" y="1417320"/>
            <a:ext cx="5074920" cy="182880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CE4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960120" y="1618488"/>
            <a:ext cx="2011680" cy="22860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l">
              <a:defRPr sz="1500" b="1" i="0">
                <a:solidFill>
                  <a:srgbClr val="009B9C"/>
                </a:solidFill>
                <a:latin typeface="Aptos"/>
              </a:defRPr>
            </a:pPr>
            <a:r>
              <a:t>Q1 · 1 mark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05840" y="2011680"/>
            <a:ext cx="4572000" cy="86868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l">
              <a:defRPr sz="1800" b="0" i="0">
                <a:solidFill>
                  <a:srgbClr val="0D2340"/>
                </a:solidFill>
                <a:latin typeface="Aptos"/>
              </a:defRPr>
            </a:pPr>
            <a:r>
              <a:t>Name the similarity criterion: two angles of one triangle equal two angles of another triangle.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6355080" y="1417320"/>
            <a:ext cx="5074920" cy="182880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CE4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6537960" y="1618488"/>
            <a:ext cx="2011680" cy="22860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l">
              <a:defRPr sz="1500" b="1" i="0">
                <a:solidFill>
                  <a:srgbClr val="009B9C"/>
                </a:solidFill>
                <a:latin typeface="Aptos"/>
              </a:defRPr>
            </a:pPr>
            <a:r>
              <a:t>Q2 · 2 marks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583680" y="2011680"/>
            <a:ext cx="4572000" cy="86868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l">
              <a:defRPr sz="1800" b="0" i="0">
                <a:solidFill>
                  <a:srgbClr val="0D2340"/>
                </a:solidFill>
                <a:latin typeface="Aptos"/>
              </a:defRPr>
            </a:pPr>
            <a:r>
              <a:t>If ∠A=∠P and ∠B=∠Q, write the correct similarity statement for ΔABC and ΔPQR.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777240" y="3657600"/>
            <a:ext cx="5074920" cy="182880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CE4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960120" y="3858768"/>
            <a:ext cx="2011680" cy="22860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l">
              <a:defRPr sz="1500" b="1" i="0">
                <a:solidFill>
                  <a:srgbClr val="009B9C"/>
                </a:solidFill>
                <a:latin typeface="Aptos"/>
              </a:defRPr>
            </a:pPr>
            <a:r>
              <a:t>Q3 · 3 marks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05840" y="4251960"/>
            <a:ext cx="4572000" cy="86868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l">
              <a:defRPr sz="1800" b="0" i="0">
                <a:solidFill>
                  <a:srgbClr val="0D2340"/>
                </a:solidFill>
                <a:latin typeface="Aptos"/>
              </a:defRPr>
            </a:pPr>
            <a:r>
              <a:t>ΔABC ∼ ΔDEF. AB=6, DE=9, BC=8. Find EF.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6355080" y="3657600"/>
            <a:ext cx="5074920" cy="182880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CE4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6537960" y="3858768"/>
            <a:ext cx="2011680" cy="22860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l">
              <a:defRPr sz="1500" b="1" i="0">
                <a:solidFill>
                  <a:srgbClr val="009B9C"/>
                </a:solidFill>
                <a:latin typeface="Aptos"/>
              </a:defRPr>
            </a:pPr>
            <a:r>
              <a:t>Q4 · 2 marks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583680" y="4251960"/>
            <a:ext cx="4572000" cy="86868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l">
              <a:defRPr sz="1800" b="0" i="0">
                <a:solidFill>
                  <a:srgbClr val="0D2340"/>
                </a:solidFill>
                <a:latin typeface="Aptos"/>
              </a:defRPr>
            </a:pPr>
            <a:r>
              <a:t>True/False with reason: Equal corresponding angles guarantee proportional corresponding sides in triangles.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567160" y="6473952"/>
            <a:ext cx="320040" cy="201168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r">
              <a:defRPr sz="1000" b="0" i="0">
                <a:solidFill>
                  <a:srgbClr val="5B6370"/>
                </a:solidFill>
                <a:latin typeface="Aptos"/>
              </a:defRPr>
            </a:pPr>
            <a:r>
              <a:t>17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AF8F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6611112"/>
            <a:ext cx="12191695" cy="54864"/>
          </a:xfrm>
          <a:prstGeom prst="rect">
            <a:avLst/>
          </a:prstGeom>
          <a:solidFill>
            <a:srgbClr val="009B9C"/>
          </a:solidFill>
          <a:ln>
            <a:solidFill>
              <a:srgbClr val="009B9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594360" y="320040"/>
            <a:ext cx="10972800" cy="50292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l">
              <a:defRPr sz="3000" b="1" i="0">
                <a:solidFill>
                  <a:srgbClr val="0D2340"/>
                </a:solidFill>
                <a:latin typeface="Aptos Display"/>
              </a:defRPr>
            </a:pPr>
            <a:r>
              <a:t>Mini assessment answer key</a:t>
            </a:r>
          </a:p>
        </p:txBody>
      </p:sp>
      <p:sp>
        <p:nvSpPr>
          <p:cNvPr id="4" name="Rectangle 3"/>
          <p:cNvSpPr/>
          <p:nvPr/>
        </p:nvSpPr>
        <p:spPr>
          <a:xfrm>
            <a:off x="594360" y="1097280"/>
            <a:ext cx="1920240" cy="73152"/>
          </a:xfrm>
          <a:prstGeom prst="rect">
            <a:avLst/>
          </a:prstGeom>
          <a:solidFill>
            <a:srgbClr val="F1B543"/>
          </a:solidFill>
          <a:ln>
            <a:solidFill>
              <a:srgbClr val="F1B5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Rounded Rectangle 4"/>
          <p:cNvSpPr/>
          <p:nvPr/>
        </p:nvSpPr>
        <p:spPr>
          <a:xfrm>
            <a:off x="914400" y="1417320"/>
            <a:ext cx="10332720" cy="448056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CE4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234440" y="1783080"/>
            <a:ext cx="9692640" cy="32004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l">
              <a:defRPr sz="2400" b="1" i="0">
                <a:solidFill>
                  <a:srgbClr val="0D2340"/>
                </a:solidFill>
                <a:latin typeface="Aptos"/>
              </a:defRPr>
            </a:pPr>
            <a:r>
              <a:t>Q1: AA similarity criterion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34440" y="2514600"/>
            <a:ext cx="9692640" cy="32004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l">
              <a:defRPr sz="2400" b="1" i="0">
                <a:solidFill>
                  <a:srgbClr val="0D2340"/>
                </a:solidFill>
                <a:latin typeface="Aptos"/>
              </a:defRPr>
            </a:pPr>
            <a:r>
              <a:t>Q2: ΔABC ∼ ΔPQR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234440" y="3246120"/>
            <a:ext cx="9692640" cy="41148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l">
              <a:defRPr sz="2400" b="1" i="0">
                <a:solidFill>
                  <a:srgbClr val="009B9C"/>
                </a:solidFill>
                <a:latin typeface="Aptos"/>
              </a:defRPr>
            </a:pPr>
            <a:r>
              <a:t>Q3: AB/DE = BC/EF  ⇒  6/9 = 8/EF  ⇒  EF = 12 cm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34440" y="4069080"/>
            <a:ext cx="9692640" cy="32004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l">
              <a:defRPr sz="2400" b="1" i="0">
                <a:solidFill>
                  <a:srgbClr val="0D2340"/>
                </a:solidFill>
                <a:latin typeface="Aptos"/>
              </a:defRPr>
            </a:pPr>
            <a:r>
              <a:t>Q4: True. This is exactly Theorem 6.3 for triangles.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1965960" y="5074920"/>
            <a:ext cx="8321040" cy="502920"/>
          </a:xfrm>
          <a:prstGeom prst="roundRect">
            <a:avLst/>
          </a:prstGeom>
          <a:solidFill>
            <a:srgbClr val="FFF3D2"/>
          </a:solidFill>
          <a:ln>
            <a:solidFill>
              <a:srgbClr val="FFF3D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2000" b="1">
                <a:solidFill>
                  <a:srgbClr val="0D2340"/>
                </a:solidFill>
                <a:latin typeface="Aptos"/>
              </a:defRPr>
            </a:pPr>
            <a:r>
              <a:t>Final takeaway: Same angle pattern ⇒ same shape ⇒ fixed side ratio.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1567160" y="6473952"/>
            <a:ext cx="320040" cy="201168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r">
              <a:defRPr sz="1000" b="0" i="0">
                <a:solidFill>
                  <a:srgbClr val="5B6370"/>
                </a:solidFill>
                <a:latin typeface="Aptos"/>
              </a:defRPr>
            </a:pPr>
            <a:r>
              <a:t>18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D2340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6611112"/>
            <a:ext cx="12191695" cy="54864"/>
          </a:xfrm>
          <a:prstGeom prst="rect">
            <a:avLst/>
          </a:prstGeom>
          <a:solidFill>
            <a:srgbClr val="009B9C"/>
          </a:solidFill>
          <a:ln>
            <a:solidFill>
              <a:srgbClr val="009B9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822960" y="777240"/>
            <a:ext cx="10515600" cy="45720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ctr">
              <a:defRPr sz="2800" b="1" i="0">
                <a:solidFill>
                  <a:srgbClr val="F1B543"/>
                </a:solidFill>
                <a:latin typeface="Aptos Display"/>
              </a:defRPr>
            </a:pPr>
            <a:r>
              <a:t>One powerful idea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51560" y="1691640"/>
            <a:ext cx="10058400" cy="914400"/>
          </a:xfrm>
          <a:prstGeom prst="rect">
            <a:avLst/>
          </a:prstGeom>
          <a:noFill/>
        </p:spPr>
        <p:txBody>
          <a:bodyPr wrap="square" lIns="73152" rIns="73152" tIns="27432" bIns="27432" anchor="ctr">
            <a:spAutoFit/>
          </a:bodyPr>
          <a:lstStyle/>
          <a:p>
            <a:pPr algn="ctr">
              <a:defRPr sz="3800" b="1" i="0">
                <a:solidFill>
                  <a:srgbClr val="FFFFFF"/>
                </a:solidFill>
                <a:latin typeface="Aptos Display"/>
              </a:defRPr>
            </a:pPr>
            <a:r>
              <a:t>Triangles with the same angles are scaled copies of each other.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874519" y="3154680"/>
            <a:ext cx="8412480" cy="457200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ctr">
              <a:defRPr sz="2400" b="1" i="0">
                <a:solidFill>
                  <a:srgbClr val="DFF5F7"/>
                </a:solidFill>
                <a:latin typeface="Aptos"/>
              </a:defRPr>
            </a:pPr>
            <a:r>
              <a:t>AA/AAA similarity converts angle information into side ratios.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1828800" y="4526280"/>
            <a:ext cx="8503920" cy="594360"/>
          </a:xfrm>
          <a:prstGeom prst="roundRect">
            <a:avLst/>
          </a:prstGeom>
          <a:solidFill>
            <a:srgbClr val="FFF3D2"/>
          </a:solidFill>
          <a:ln>
            <a:solidFill>
              <a:srgbClr val="FFF3D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2000" b="1">
                <a:solidFill>
                  <a:srgbClr val="0D2340"/>
                </a:solidFill>
                <a:latin typeface="Aptos"/>
              </a:defRPr>
            </a:pPr>
            <a:r>
              <a:t>Use it to prove similarity, find missing sides, and solve geometry faster.</a:t>
            </a:r>
          </a:p>
        </p:txBody>
      </p:sp>
      <p:cxnSp>
        <p:nvCxnSpPr>
          <p:cNvPr id="7" name="Connector 6"/>
          <p:cNvCxnSpPr/>
          <p:nvPr/>
        </p:nvCxnSpPr>
        <p:spPr>
          <a:xfrm>
            <a:off x="4800600" y="5989320"/>
            <a:ext cx="1828800" cy="0"/>
          </a:xfrm>
          <a:prstGeom prst="line">
            <a:avLst/>
          </a:prstGeom>
          <a:ln w="38100">
            <a:solidFill>
              <a:srgbClr val="F1B5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Connector 7"/>
          <p:cNvCxnSpPr/>
          <p:nvPr/>
        </p:nvCxnSpPr>
        <p:spPr>
          <a:xfrm flipH="1" flipV="1">
            <a:off x="5394960" y="5029200"/>
            <a:ext cx="1234440" cy="960120"/>
          </a:xfrm>
          <a:prstGeom prst="line">
            <a:avLst/>
          </a:prstGeom>
          <a:ln w="38100">
            <a:solidFill>
              <a:srgbClr val="F1B5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Connector 8"/>
          <p:cNvCxnSpPr/>
          <p:nvPr/>
        </p:nvCxnSpPr>
        <p:spPr>
          <a:xfrm flipH="1">
            <a:off x="4800600" y="5029200"/>
            <a:ext cx="594360" cy="960120"/>
          </a:xfrm>
          <a:prstGeom prst="line">
            <a:avLst/>
          </a:prstGeom>
          <a:ln w="38100">
            <a:solidFill>
              <a:srgbClr val="F1B5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Connector 9"/>
          <p:cNvCxnSpPr/>
          <p:nvPr/>
        </p:nvCxnSpPr>
        <p:spPr>
          <a:xfrm>
            <a:off x="6903720" y="6126480"/>
            <a:ext cx="2377440" cy="0"/>
          </a:xfrm>
          <a:prstGeom prst="line">
            <a:avLst/>
          </a:prstGeom>
          <a:ln w="38100">
            <a:solidFill>
              <a:srgbClr val="4BB2DC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Connector 10"/>
          <p:cNvCxnSpPr/>
          <p:nvPr/>
        </p:nvCxnSpPr>
        <p:spPr>
          <a:xfrm flipH="1" flipV="1">
            <a:off x="7589520" y="4800600"/>
            <a:ext cx="1691640" cy="1325880"/>
          </a:xfrm>
          <a:prstGeom prst="line">
            <a:avLst/>
          </a:prstGeom>
          <a:ln w="38100">
            <a:solidFill>
              <a:srgbClr val="4BB2DC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Connector 11"/>
          <p:cNvCxnSpPr/>
          <p:nvPr/>
        </p:nvCxnSpPr>
        <p:spPr>
          <a:xfrm flipH="1">
            <a:off x="6903720" y="4800600"/>
            <a:ext cx="685800" cy="1325880"/>
          </a:xfrm>
          <a:prstGeom prst="line">
            <a:avLst/>
          </a:prstGeom>
          <a:ln w="38100">
            <a:solidFill>
              <a:srgbClr val="4BB2DC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11567160" y="6473952"/>
            <a:ext cx="320040" cy="201168"/>
          </a:xfrm>
          <a:prstGeom prst="rect">
            <a:avLst/>
          </a:prstGeom>
          <a:noFill/>
        </p:spPr>
        <p:txBody>
          <a:bodyPr wrap="square" lIns="73152" rIns="73152" tIns="27432" bIns="27432">
            <a:spAutoFit/>
          </a:bodyPr>
          <a:lstStyle/>
          <a:p>
            <a:pPr algn="r">
              <a:defRPr sz="1000" b="0" i="0">
                <a:solidFill>
                  <a:srgbClr val="5B6370"/>
                </a:solidFill>
                <a:latin typeface="Aptos"/>
              </a:defRPr>
            </a:pPr>
            <a:r>
              <a:t>19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