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slideMasters/slideMaster36.xml" ContentType="application/vnd.openxmlformats-officedocument.presentationml.slideMaster+xml"/>
  <Override PartName="/ppt/slides/slide36.xml" ContentType="application/vnd.openxmlformats-officedocument.presentationml.slide+xml"/>
  <Override PartName="/ppt/slideMasters/slideMaster37.xml" ContentType="application/vnd.openxmlformats-officedocument.presentationml.slideMaster+xml"/>
  <Override PartName="/ppt/slides/slide37.xml" ContentType="application/vnd.openxmlformats-officedocument.presentationml.slide+xml"/>
  <Override PartName="/ppt/slideMasters/slideMaster38.xml" ContentType="application/vnd.openxmlformats-officedocument.presentationml.slideMaster+xml"/>
  <Override PartName="/ppt/slides/slide38.xml" ContentType="application/vnd.openxmlformats-officedocument.presentationml.slide+xml"/>
  <Override PartName="/ppt/slideMasters/slideMaster39.xml" ContentType="application/vnd.openxmlformats-officedocument.presentationml.slideMaster+xml"/>
  <Override PartName="/ppt/slides/slide39.xml" ContentType="application/vnd.openxmlformats-officedocument.presentationml.slide+xml"/>
  <Override PartName="/ppt/slideMasters/slideMaster40.xml" ContentType="application/vnd.openxmlformats-officedocument.presentationml.slideMaster+xml"/>
  <Override PartName="/ppt/slides/slide40.xml" ContentType="application/vnd.openxmlformats-officedocument.presentationml.slide+xml"/>
  <Override PartName="/ppt/slideMasters/slideMaster41.xml" ContentType="application/vnd.openxmlformats-officedocument.presentationml.slideMaster+xml"/>
  <Override PartName="/ppt/slides/slide41.xml" ContentType="application/vnd.openxmlformats-officedocument.presentationml.slide+xml"/>
  <Override PartName="/ppt/slideMasters/slideMaster42.xml" ContentType="application/vnd.openxmlformats-officedocument.presentationml.slideMaster+xml"/>
  <Override PartName="/ppt/slides/slide42.xml" ContentType="application/vnd.openxmlformats-officedocument.presentationml.slide+xml"/>
  <Override PartName="/ppt/slideMasters/slideMaster43.xml" ContentType="application/vnd.openxmlformats-officedocument.presentationml.slideMaster+xml"/>
  <Override PartName="/ppt/slides/slide43.xml" ContentType="application/vnd.openxmlformats-officedocument.presentationml.slide+xml"/>
  <Override PartName="/ppt/slideMasters/slideMaster44.xml" ContentType="application/vnd.openxmlformats-officedocument.presentationml.slideMaster+xml"/>
  <Override PartName="/ppt/slides/slide44.xml" ContentType="application/vnd.openxmlformats-officedocument.presentationml.slide+xml"/>
  <Override PartName="/ppt/slideMasters/slideMaster45.xml" ContentType="application/vnd.openxmlformats-officedocument.presentationml.slideMaster+xml"/>
  <Override PartName="/ppt/slides/slide45.xml" ContentType="application/vnd.openxmlformats-officedocument.presentationml.slide+xml"/>
  <Override PartName="/ppt/slideMasters/slideMaster46.xml" ContentType="application/vnd.openxmlformats-officedocument.presentationml.slideMaster+xml"/>
  <Override PartName="/ppt/slides/slide46.xml" ContentType="application/vnd.openxmlformats-officedocument.presentationml.slide+xml"/>
  <Override PartName="/ppt/slideMasters/slideMaster47.xml" ContentType="application/vnd.openxmlformats-officedocument.presentationml.slideMaster+xml"/>
  <Override PartName="/ppt/slides/slide47.xml" ContentType="application/vnd.openxmlformats-officedocument.presentationml.slide+xml"/>
  <Override PartName="/ppt/slideMasters/slideMaster48.xml" ContentType="application/vnd.openxmlformats-officedocument.presentationml.slideMaster+xml"/>
  <Override PartName="/ppt/slides/slide48.xml" ContentType="application/vnd.openxmlformats-officedocument.presentationml.slide+xml"/>
  <Override PartName="/ppt/slideMasters/slideMaster49.xml" ContentType="application/vnd.openxmlformats-officedocument.presentationml.slideMaster+xml"/>
  <Override PartName="/ppt/slides/slide49.xml" ContentType="application/vnd.openxmlformats-officedocument.presentationml.slide+xml"/>
  <Override PartName="/ppt/slideMasters/slideMaster50.xml" ContentType="application/vnd.openxmlformats-officedocument.presentationml.slideMaster+xml"/>
  <Override PartName="/ppt/slides/slide50.xml" ContentType="application/vnd.openxmlformats-officedocument.presentationml.slide+xml"/>
  <Override PartName="/ppt/slideMasters/slideMaster51.xml" ContentType="application/vnd.openxmlformats-officedocument.presentationml.slideMaster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notesMasterIdLst>
    <p:notesMasterId r:id="rId5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notesMaster" Target="notesMasters/notesMaster1.xml"/><Relationship Id="rId54" Type="http://schemas.openxmlformats.org/officeDocument/2006/relationships/presProps" Target="presProps.xml"/><Relationship Id="rId55" Type="http://schemas.openxmlformats.org/officeDocument/2006/relationships/viewProps" Target="viewProps.xml"/><Relationship Id="rId56" Type="http://schemas.openxmlformats.org/officeDocument/2006/relationships/theme" Target="theme/theme1.xml"/><Relationship Id="rId5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_rels/notesSlide3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6.xml"/>
		</Relationships>
</file>

<file path=ppt/notesSlides/_rels/notesSlide3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7.xml"/>
		</Relationships>
</file>

<file path=ppt/notesSlides/_rels/notesSlide3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8.xml"/>
		</Relationships>
</file>

<file path=ppt/notesSlides/_rels/notesSlide3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9.xml"/>
		</Relationships>
</file>

<file path=ppt/notesSlides/_rels/notesSlide4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0.xml"/>
		</Relationships>
</file>

<file path=ppt/notesSlides/_rels/notesSlide4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1.xml"/>
		</Relationships>
</file>

<file path=ppt/notesSlides/_rels/notesSlide4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2.xml"/>
		</Relationships>
</file>

<file path=ppt/notesSlides/_rels/notesSlide4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3.xml"/>
		</Relationships>
</file>

<file path=ppt/notesSlides/_rels/notesSlide4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4.xml"/>
		</Relationships>
</file>

<file path=ppt/notesSlides/_rels/notesSlide4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5.xml"/>
		</Relationships>
</file>

<file path=ppt/notesSlides/_rels/notesSlide4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6.xml"/>
		</Relationships>
</file>

<file path=ppt/notesSlides/_rels/notesSlide4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7.xml"/>
		</Relationships>
</file>

<file path=ppt/notesSlides/_rels/notesSlide4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8.xml"/>
		</Relationships>
</file>

<file path=ppt/notesSlides/_rels/notesSlide4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9.xml"/>
		</Relationships>
</file>

<file path=ppt/notesSlides/_rels/notesSlide5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0.xml"/>
		</Relationships>
</file>

<file path=ppt/notesSlides/_rels/notesSlide5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13232" y="640080"/>
            <a:ext cx="4114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E8B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9  •  CHAPTER 4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713232" y="1078992"/>
            <a:ext cx="576072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Exploring</a:t>
            </a:r>
            <a:endParaRPr lang="en-US" sz="4200" dirty="0"/>
          </a:p>
          <a:p>
            <a:pPr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Algebraic Identities</a:t>
            </a:r>
            <a:endParaRPr lang="en-US" sz="4200" dirty="0"/>
          </a:p>
        </p:txBody>
      </p:sp>
      <p:sp>
        <p:nvSpPr>
          <p:cNvPr id="7" name="Text 5"/>
          <p:cNvSpPr/>
          <p:nvPr/>
        </p:nvSpPr>
        <p:spPr>
          <a:xfrm>
            <a:off x="749808" y="2788920"/>
            <a:ext cx="53949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dirty="0">
                <a:solidFill>
                  <a:srgbClr val="FDECC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Patterns that work for every number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7589520" y="1143000"/>
            <a:ext cx="1958645" cy="1958645"/>
          </a:xfrm>
          <a:prstGeom prst="rect">
            <a:avLst/>
          </a:prstGeom>
          <a:solidFill>
            <a:srgbClr val="E9C46A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589520" y="1887285"/>
            <a:ext cx="195864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a²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9548165" y="1143000"/>
            <a:ext cx="921715" cy="1958645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548165" y="1887285"/>
            <a:ext cx="92171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7589520" y="3101645"/>
            <a:ext cx="1958645" cy="921715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589520" y="3405811"/>
            <a:ext cx="195864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9548165" y="3101645"/>
            <a:ext cx="921715" cy="921715"/>
          </a:xfrm>
          <a:prstGeom prst="rect">
            <a:avLst/>
          </a:prstGeom>
          <a:solidFill>
            <a:srgbClr val="7B61F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548165" y="3405811"/>
            <a:ext cx="92171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b²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7589520" y="1143000"/>
            <a:ext cx="2880360" cy="2880360"/>
          </a:xfrm>
          <a:prstGeom prst="rect">
            <a:avLst/>
          </a:prstGeom>
          <a:solidFill>
            <a:srgbClr val="FFFFFF">
              <a:alpha val="0"/>
            </a:srgbClr>
          </a:solidFill>
          <a:ln w="19050">
            <a:solidFill>
              <a:srgbClr val="1E2A3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589520" y="758952"/>
            <a:ext cx="2880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 rot="16200000">
            <a:off x="7086600" y="2491740"/>
            <a:ext cx="40233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pic>
        <p:nvPicPr>
          <p:cNvPr id="19" name="Image 0" descr="/mnt/data/completing_square_fram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3232" y="4023360"/>
            <a:ext cx="2011680" cy="150876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749808" y="5623560"/>
            <a:ext cx="1828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DECC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visual algebra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676656"/>
            <a:ext cx="1060704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From calculation to seeing structure</a:t>
            </a:r>
            <a:endParaRPr lang="en-US" sz="3400" dirty="0"/>
          </a:p>
        </p:txBody>
      </p:sp>
      <p:sp>
        <p:nvSpPr>
          <p:cNvPr id="5" name="Shape 3"/>
          <p:cNvSpPr/>
          <p:nvPr/>
        </p:nvSpPr>
        <p:spPr>
          <a:xfrm>
            <a:off x="594360" y="1280160"/>
            <a:ext cx="1417320" cy="0"/>
          </a:xfrm>
          <a:prstGeom prst="line">
            <a:avLst/>
          </a:prstGeom>
          <a:noFill/>
          <a:ln w="50800">
            <a:solidFill>
              <a:srgbClr val="8E2F37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22960" y="1828800"/>
            <a:ext cx="2926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8E2F3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Before algebra</a:t>
            </a:r>
            <a:endParaRPr lang="en-US" sz="2500" dirty="0"/>
          </a:p>
        </p:txBody>
      </p:sp>
      <p:sp>
        <p:nvSpPr>
          <p:cNvPr id="7" name="Text 5"/>
          <p:cNvSpPr/>
          <p:nvPr/>
        </p:nvSpPr>
        <p:spPr>
          <a:xfrm>
            <a:off x="914400" y="2423160"/>
            <a:ext cx="256032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43 × 43</a:t>
            </a:r>
            <a:endParaRPr lang="en-US" sz="3400" dirty="0"/>
          </a:p>
        </p:txBody>
      </p:sp>
      <p:sp>
        <p:nvSpPr>
          <p:cNvPr id="8" name="Shape 6"/>
          <p:cNvSpPr/>
          <p:nvPr/>
        </p:nvSpPr>
        <p:spPr>
          <a:xfrm>
            <a:off x="3977640" y="2377440"/>
            <a:ext cx="822960" cy="502920"/>
          </a:xfrm>
          <a:prstGeom prst="chevron">
            <a:avLst/>
          </a:prstGeom>
          <a:solidFill>
            <a:srgbClr val="F4A261"/>
          </a:solidFill>
          <a:ln w="12700">
            <a:solidFill>
              <a:srgbClr val="F4A261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486400" y="1828800"/>
            <a:ext cx="3017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2A9D8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After algebra</a:t>
            </a:r>
            <a:endParaRPr lang="en-US" sz="2500" dirty="0"/>
          </a:p>
        </p:txBody>
      </p:sp>
      <p:sp>
        <p:nvSpPr>
          <p:cNvPr id="10" name="Text 8"/>
          <p:cNvSpPr/>
          <p:nvPr/>
        </p:nvSpPr>
        <p:spPr>
          <a:xfrm>
            <a:off x="5212080" y="2423160"/>
            <a:ext cx="393192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43² = (40 + 3)²</a:t>
            </a:r>
            <a:endParaRPr lang="en-US" sz="3000" dirty="0"/>
          </a:p>
        </p:txBody>
      </p:sp>
      <p:sp>
        <p:nvSpPr>
          <p:cNvPr id="11" name="Shape 9"/>
          <p:cNvSpPr/>
          <p:nvPr/>
        </p:nvSpPr>
        <p:spPr>
          <a:xfrm>
            <a:off x="1051560" y="4069080"/>
            <a:ext cx="9921240" cy="960120"/>
          </a:xfrm>
          <a:prstGeom prst="roundRect">
            <a:avLst>
              <a:gd name="adj" fmla="val 7619"/>
            </a:avLst>
          </a:prstGeom>
          <a:solidFill>
            <a:srgbClr val="E8F1FF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216152" y="4215384"/>
            <a:ext cx="9592056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identity explains infinitely many examples.</a:t>
            </a:r>
            <a:endParaRPr lang="en-US" sz="25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STARTING POINT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 pattern that looks like magic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685800" y="1508760"/>
            <a:ext cx="5852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Take three consecutive square numbers.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143000" y="2240280"/>
            <a:ext cx="914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200" b="1" dirty="0">
                <a:solidFill>
                  <a:srgbClr val="153B6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1</a:t>
            </a:r>
            <a:endParaRPr lang="en-US" sz="5200" dirty="0"/>
          </a:p>
        </p:txBody>
      </p:sp>
      <p:sp>
        <p:nvSpPr>
          <p:cNvPr id="9" name="Text 7"/>
          <p:cNvSpPr/>
          <p:nvPr/>
        </p:nvSpPr>
        <p:spPr>
          <a:xfrm>
            <a:off x="2514600" y="2240280"/>
            <a:ext cx="914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200" b="1" dirty="0">
                <a:solidFill>
                  <a:srgbClr val="153B6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4</a:t>
            </a:r>
            <a:endParaRPr lang="en-US" sz="5200" dirty="0"/>
          </a:p>
        </p:txBody>
      </p:sp>
      <p:sp>
        <p:nvSpPr>
          <p:cNvPr id="10" name="Text 8"/>
          <p:cNvSpPr/>
          <p:nvPr/>
        </p:nvSpPr>
        <p:spPr>
          <a:xfrm>
            <a:off x="3886200" y="2240280"/>
            <a:ext cx="914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200" b="1" dirty="0">
                <a:solidFill>
                  <a:srgbClr val="153B6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9</a:t>
            </a:r>
            <a:endParaRPr lang="en-US" sz="5200" dirty="0"/>
          </a:p>
        </p:txBody>
      </p:sp>
      <p:sp>
        <p:nvSpPr>
          <p:cNvPr id="11" name="Text 9"/>
          <p:cNvSpPr/>
          <p:nvPr/>
        </p:nvSpPr>
        <p:spPr>
          <a:xfrm>
            <a:off x="5486400" y="1965960"/>
            <a:ext cx="539496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smallest + largest − 2 × middle</a:t>
            </a:r>
            <a:endParaRPr lang="en-US" sz="2600" dirty="0"/>
          </a:p>
        </p:txBody>
      </p:sp>
      <p:sp>
        <p:nvSpPr>
          <p:cNvPr id="12" name="Text 10"/>
          <p:cNvSpPr/>
          <p:nvPr/>
        </p:nvSpPr>
        <p:spPr>
          <a:xfrm>
            <a:off x="5486400" y="2743200"/>
            <a:ext cx="539496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 + 9 − 2(4) = 2</a:t>
            </a:r>
            <a:endParaRPr lang="en-US" sz="3400" dirty="0"/>
          </a:p>
        </p:txBody>
      </p:sp>
      <p:sp>
        <p:nvSpPr>
          <p:cNvPr id="13" name="Shape 11"/>
          <p:cNvSpPr/>
          <p:nvPr/>
        </p:nvSpPr>
        <p:spPr>
          <a:xfrm>
            <a:off x="822960" y="4069080"/>
            <a:ext cx="10515600" cy="1325880"/>
          </a:xfrm>
          <a:prstGeom prst="roundRect">
            <a:avLst>
              <a:gd name="adj" fmla="val 6897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97280" y="4480560"/>
            <a:ext cx="9875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Try another set:     9, 16, 25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PATTERN CHECK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It keeps happening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1005840" y="1508760"/>
            <a:ext cx="475488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25 + 49 − 2(36) = 2</a:t>
            </a:r>
            <a:endParaRPr lang="en-US" sz="3200" dirty="0"/>
          </a:p>
        </p:txBody>
      </p:sp>
      <p:sp>
        <p:nvSpPr>
          <p:cNvPr id="8" name="Text 6"/>
          <p:cNvSpPr/>
          <p:nvPr/>
        </p:nvSpPr>
        <p:spPr>
          <a:xfrm>
            <a:off x="1005840" y="224028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100 + 144 − 2(121) = 2</a:t>
            </a:r>
            <a:endParaRPr lang="en-US" sz="3000" dirty="0"/>
          </a:p>
        </p:txBody>
      </p:sp>
      <p:sp>
        <p:nvSpPr>
          <p:cNvPr id="9" name="Shape 7"/>
          <p:cNvSpPr/>
          <p:nvPr/>
        </p:nvSpPr>
        <p:spPr>
          <a:xfrm>
            <a:off x="6629400" y="1325880"/>
            <a:ext cx="4480560" cy="4023360"/>
          </a:xfrm>
          <a:prstGeom prst="roundRect">
            <a:avLst>
              <a:gd name="adj" fmla="val 2273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903720" y="1664208"/>
            <a:ext cx="3931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Your turn</a:t>
            </a:r>
            <a:endParaRPr lang="en-US" sz="2500" dirty="0"/>
          </a:p>
        </p:txBody>
      </p:sp>
      <p:sp>
        <p:nvSpPr>
          <p:cNvPr id="11" name="Text 9"/>
          <p:cNvSpPr/>
          <p:nvPr/>
        </p:nvSpPr>
        <p:spPr>
          <a:xfrm>
            <a:off x="6995160" y="2331720"/>
            <a:ext cx="37490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3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Choose any three consecutive squares.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Apply the same rule.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do you get?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7086600" y="425196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Answer: _______</a:t>
            </a:r>
            <a:endParaRPr lang="en-US" sz="26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PROOF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Why the answer is always 2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777240" y="1508760"/>
            <a:ext cx="420624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n − 1,  n,  n + 1</a:t>
            </a:r>
            <a:endParaRPr lang="en-US" sz="3200" dirty="0"/>
          </a:p>
        </p:txBody>
      </p:sp>
      <p:sp>
        <p:nvSpPr>
          <p:cNvPr id="8" name="Text 6"/>
          <p:cNvSpPr/>
          <p:nvPr/>
        </p:nvSpPr>
        <p:spPr>
          <a:xfrm>
            <a:off x="731520" y="2423160"/>
            <a:ext cx="48463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(n−1)² + (n+1)² − 2n²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822960" y="3200400"/>
            <a:ext cx="62179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n² − 2n + 1 + n² + 2n + 1 − 2n²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2377440" y="3977640"/>
            <a:ext cx="109728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2A9D8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</a:t>
            </a:r>
            <a:endParaRPr lang="en-US" sz="4000" dirty="0"/>
          </a:p>
        </p:txBody>
      </p:sp>
      <p:sp>
        <p:nvSpPr>
          <p:cNvPr id="11" name="Shape 9"/>
          <p:cNvSpPr/>
          <p:nvPr/>
        </p:nvSpPr>
        <p:spPr>
          <a:xfrm>
            <a:off x="7315200" y="2103120"/>
            <a:ext cx="3840480" cy="2103120"/>
          </a:xfrm>
          <a:prstGeom prst="roundRect">
            <a:avLst>
              <a:gd name="adj" fmla="val 3478"/>
            </a:avLst>
          </a:prstGeom>
          <a:solidFill>
            <a:srgbClr val="E6F5F2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79792" y="2249424"/>
            <a:ext cx="3511296" cy="18105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Algebra explains why a pattern must work — not just that it works.</a:t>
            </a:r>
            <a:endParaRPr lang="en-US" sz="23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5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CORE IDEA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Equation vs Identity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777240" y="1600200"/>
            <a:ext cx="4754880" cy="3337560"/>
          </a:xfrm>
          <a:prstGeom prst="roundRect">
            <a:avLst>
              <a:gd name="adj" fmla="val 2740"/>
            </a:avLst>
          </a:prstGeom>
          <a:solidFill>
            <a:srgbClr val="FFFFFF"/>
          </a:solidFill>
          <a:ln w="12700">
            <a:solidFill>
              <a:srgbClr val="E7D8C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51560" y="1874520"/>
            <a:ext cx="4160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8E2F3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Equation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1143000" y="2606040"/>
            <a:ext cx="397764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− 1 = 24</a:t>
            </a:r>
            <a:endParaRPr lang="en-US" sz="3400" dirty="0"/>
          </a:p>
        </p:txBody>
      </p:sp>
      <p:sp>
        <p:nvSpPr>
          <p:cNvPr id="10" name="Text 8"/>
          <p:cNvSpPr/>
          <p:nvPr/>
        </p:nvSpPr>
        <p:spPr>
          <a:xfrm>
            <a:off x="1188720" y="352044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True only for some values</a:t>
            </a:r>
            <a:endParaRPr lang="en-US" sz="2100" dirty="0"/>
          </a:p>
        </p:txBody>
      </p:sp>
      <p:sp>
        <p:nvSpPr>
          <p:cNvPr id="11" name="Shape 9"/>
          <p:cNvSpPr/>
          <p:nvPr/>
        </p:nvSpPr>
        <p:spPr>
          <a:xfrm>
            <a:off x="6537960" y="1600200"/>
            <a:ext cx="4754880" cy="3337560"/>
          </a:xfrm>
          <a:prstGeom prst="roundRect">
            <a:avLst>
              <a:gd name="adj" fmla="val 2740"/>
            </a:avLst>
          </a:prstGeom>
          <a:solidFill>
            <a:srgbClr val="FFFFFF"/>
          </a:solidFill>
          <a:ln w="12700">
            <a:solidFill>
              <a:srgbClr val="E7D8C3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812280" y="1874520"/>
            <a:ext cx="4160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2A9D8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Identity</a:t>
            </a:r>
            <a:endParaRPr lang="en-US" sz="2800" dirty="0"/>
          </a:p>
        </p:txBody>
      </p:sp>
      <p:sp>
        <p:nvSpPr>
          <p:cNvPr id="13" name="Text 11"/>
          <p:cNvSpPr/>
          <p:nvPr/>
        </p:nvSpPr>
        <p:spPr>
          <a:xfrm>
            <a:off x="6812280" y="2560320"/>
            <a:ext cx="420624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(x+y)² = x² + 2xy + y²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6949440" y="352044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True for every value</a:t>
            </a:r>
            <a:endParaRPr lang="en-US" sz="2100" dirty="0"/>
          </a:p>
        </p:txBody>
      </p:sp>
      <p:sp>
        <p:nvSpPr>
          <p:cNvPr id="15" name="Text 13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6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VISUALISING (A+B)²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Identity 1: square of a sum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1051560" y="1627632"/>
            <a:ext cx="2704795" cy="2704795"/>
          </a:xfrm>
          <a:prstGeom prst="rect">
            <a:avLst/>
          </a:prstGeom>
          <a:solidFill>
            <a:srgbClr val="E9C46A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51560" y="2655454"/>
            <a:ext cx="270479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a²</a:t>
            </a:r>
            <a:endParaRPr lang="en-US" sz="2200" dirty="0"/>
          </a:p>
        </p:txBody>
      </p:sp>
      <p:sp>
        <p:nvSpPr>
          <p:cNvPr id="9" name="Shape 7"/>
          <p:cNvSpPr/>
          <p:nvPr/>
        </p:nvSpPr>
        <p:spPr>
          <a:xfrm>
            <a:off x="3756355" y="1627632"/>
            <a:ext cx="1272845" cy="2704795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756355" y="2655454"/>
            <a:ext cx="127284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1051560" y="4332427"/>
            <a:ext cx="2704795" cy="1272845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051560" y="4752466"/>
            <a:ext cx="270479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3756355" y="4332427"/>
            <a:ext cx="1272845" cy="1272845"/>
          </a:xfrm>
          <a:prstGeom prst="rect">
            <a:avLst/>
          </a:prstGeom>
          <a:solidFill>
            <a:srgbClr val="7B61F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756355" y="4752466"/>
            <a:ext cx="1272845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b²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1051560" y="1627632"/>
            <a:ext cx="3977640" cy="3977640"/>
          </a:xfrm>
          <a:prstGeom prst="rect">
            <a:avLst/>
          </a:prstGeom>
          <a:solidFill>
            <a:srgbClr val="FFFFFF">
              <a:alpha val="0"/>
            </a:srgbClr>
          </a:solidFill>
          <a:ln w="19050">
            <a:solidFill>
              <a:srgbClr val="1E2A36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051560" y="1243584"/>
            <a:ext cx="39776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 rot="16200000">
            <a:off x="548640" y="3525012"/>
            <a:ext cx="40233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6400800" y="1783080"/>
            <a:ext cx="4297680" cy="5943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+ b)²</a:t>
            </a:r>
            <a:endParaRPr lang="en-US" sz="4000" dirty="0"/>
          </a:p>
        </p:txBody>
      </p:sp>
      <p:sp>
        <p:nvSpPr>
          <p:cNvPr id="19" name="Text 17"/>
          <p:cNvSpPr/>
          <p:nvPr/>
        </p:nvSpPr>
        <p:spPr>
          <a:xfrm>
            <a:off x="6400800" y="2743200"/>
            <a:ext cx="429768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a² + ab + ab + b²</a:t>
            </a:r>
            <a:endParaRPr lang="en-US" sz="2700" dirty="0"/>
          </a:p>
        </p:txBody>
      </p:sp>
      <p:sp>
        <p:nvSpPr>
          <p:cNvPr id="20" name="Text 18"/>
          <p:cNvSpPr/>
          <p:nvPr/>
        </p:nvSpPr>
        <p:spPr>
          <a:xfrm>
            <a:off x="6400800" y="3675888"/>
            <a:ext cx="4297680" cy="5943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a² + 2ab + b²</a:t>
            </a:r>
            <a:endParaRPr lang="en-US" sz="3400" dirty="0"/>
          </a:p>
        </p:txBody>
      </p:sp>
      <p:sp>
        <p:nvSpPr>
          <p:cNvPr id="21" name="Text 1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7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COMMON MISTAKE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The missing middle piece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508760"/>
            <a:ext cx="4937760" cy="6400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+ b)² ≠ a² + b²</a:t>
            </a:r>
            <a:endParaRPr lang="en-US" sz="4000" dirty="0"/>
          </a:p>
        </p:txBody>
      </p:sp>
      <p:sp>
        <p:nvSpPr>
          <p:cNvPr id="8" name="Shape 6"/>
          <p:cNvSpPr/>
          <p:nvPr/>
        </p:nvSpPr>
        <p:spPr>
          <a:xfrm>
            <a:off x="6629400" y="1508760"/>
            <a:ext cx="2331720" cy="2331720"/>
          </a:xfrm>
          <a:prstGeom prst="rect">
            <a:avLst/>
          </a:prstGeom>
          <a:solidFill>
            <a:srgbClr val="E9C46A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629400" y="2394814"/>
            <a:ext cx="233172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a²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8961120" y="1508760"/>
            <a:ext cx="1097280" cy="2331720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961120" y="2394814"/>
            <a:ext cx="109728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629400" y="3840480"/>
            <a:ext cx="2331720" cy="1097280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629400" y="4202582"/>
            <a:ext cx="233172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8961120" y="3840480"/>
            <a:ext cx="1097280" cy="1097280"/>
          </a:xfrm>
          <a:prstGeom prst="rect">
            <a:avLst/>
          </a:prstGeom>
          <a:solidFill>
            <a:srgbClr val="7B61F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961120" y="4202582"/>
            <a:ext cx="109728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b²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6629400" y="1508760"/>
            <a:ext cx="3429000" cy="3429000"/>
          </a:xfrm>
          <a:prstGeom prst="rect">
            <a:avLst/>
          </a:prstGeom>
          <a:solidFill>
            <a:srgbClr val="FFFFFF">
              <a:alpha val="0"/>
            </a:srgbClr>
          </a:solidFill>
          <a:ln w="19050">
            <a:solidFill>
              <a:srgbClr val="1E2A3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629400" y="1124712"/>
            <a:ext cx="3429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 rot="16200000">
            <a:off x="6126480" y="3131820"/>
            <a:ext cx="40233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1051560" y="2926080"/>
            <a:ext cx="4297680" cy="1097280"/>
          </a:xfrm>
          <a:prstGeom prst="roundRect">
            <a:avLst>
              <a:gd name="adj" fmla="val 6667"/>
            </a:avLst>
          </a:prstGeom>
          <a:solidFill>
            <a:srgbClr val="FFE8E3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216152" y="3072384"/>
            <a:ext cx="3968496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two rectangles add up to 2ab.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914400" y="5486400"/>
            <a:ext cx="996696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Correct:  (a + b)² = a² + 2ab + b²</a:t>
            </a:r>
            <a:endParaRPr lang="en-US" sz="2600" dirty="0"/>
          </a:p>
        </p:txBody>
      </p:sp>
      <p:sp>
        <p:nvSpPr>
          <p:cNvPr id="22" name="Text 2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8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Expanding a binomial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554480"/>
            <a:ext cx="40233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8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(5x + 2y)²</a:t>
            </a:r>
            <a:endParaRPr lang="en-US" sz="3800" dirty="0"/>
          </a:p>
        </p:txBody>
      </p:sp>
      <p:sp>
        <p:nvSpPr>
          <p:cNvPr id="8" name="Text 6"/>
          <p:cNvSpPr/>
          <p:nvPr/>
        </p:nvSpPr>
        <p:spPr>
          <a:xfrm>
            <a:off x="822960" y="2331720"/>
            <a:ext cx="4023360" cy="365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6B7280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= 5x,   b = 2y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5029200" y="1783080"/>
            <a:ext cx="594360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(5x)² + 2(5x)(2y) + (2y)²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5029200" y="2743200"/>
            <a:ext cx="594360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25x² + 20xy + 4y²</a:t>
            </a:r>
            <a:endParaRPr lang="en-US" sz="3400" dirty="0"/>
          </a:p>
        </p:txBody>
      </p:sp>
      <p:sp>
        <p:nvSpPr>
          <p:cNvPr id="11" name="Shape 9"/>
          <p:cNvSpPr/>
          <p:nvPr/>
        </p:nvSpPr>
        <p:spPr>
          <a:xfrm>
            <a:off x="960120" y="4389120"/>
            <a:ext cx="9966960" cy="960120"/>
          </a:xfrm>
          <a:prstGeom prst="roundRect">
            <a:avLst>
              <a:gd name="adj" fmla="val 9524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234440" y="4681728"/>
            <a:ext cx="9326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Pattern: first square + twice the product + second square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9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IDENTITY AS A SHORTCUT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Fast square: 43²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68680" y="1508760"/>
            <a:ext cx="466344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43² = (40 + 3)²</a:t>
            </a:r>
            <a:endParaRPr lang="en-US" sz="3500" dirty="0"/>
          </a:p>
        </p:txBody>
      </p:sp>
      <p:sp>
        <p:nvSpPr>
          <p:cNvPr id="8" name="Text 6"/>
          <p:cNvSpPr/>
          <p:nvPr/>
        </p:nvSpPr>
        <p:spPr>
          <a:xfrm>
            <a:off x="868680" y="2377440"/>
            <a:ext cx="557784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40² + 2×40×3 + 3²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868680" y="3127248"/>
            <a:ext cx="512064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1600 + 240 + 9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1554480" y="3977640"/>
            <a:ext cx="29260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200" b="1" dirty="0">
                <a:solidFill>
                  <a:srgbClr val="8E2F3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1849</a:t>
            </a:r>
            <a:endParaRPr lang="en-US" sz="5200" dirty="0"/>
          </a:p>
        </p:txBody>
      </p:sp>
      <p:sp>
        <p:nvSpPr>
          <p:cNvPr id="11" name="Shape 9"/>
          <p:cNvSpPr/>
          <p:nvPr/>
        </p:nvSpPr>
        <p:spPr>
          <a:xfrm>
            <a:off x="7406640" y="1600200"/>
            <a:ext cx="2194560" cy="2194560"/>
          </a:xfrm>
          <a:prstGeom prst="rect">
            <a:avLst/>
          </a:prstGeom>
          <a:solidFill>
            <a:srgbClr val="E9C46A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06640" y="2434133"/>
            <a:ext cx="219456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a²</a:t>
            </a:r>
            <a:endParaRPr lang="en-US" sz="2200" dirty="0"/>
          </a:p>
        </p:txBody>
      </p:sp>
      <p:sp>
        <p:nvSpPr>
          <p:cNvPr id="13" name="Shape 11"/>
          <p:cNvSpPr/>
          <p:nvPr/>
        </p:nvSpPr>
        <p:spPr>
          <a:xfrm>
            <a:off x="9601200" y="1600200"/>
            <a:ext cx="731520" cy="2194560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601200" y="2434133"/>
            <a:ext cx="73152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5" name="Shape 13"/>
          <p:cNvSpPr/>
          <p:nvPr/>
        </p:nvSpPr>
        <p:spPr>
          <a:xfrm>
            <a:off x="7406640" y="3794760"/>
            <a:ext cx="2194560" cy="731520"/>
          </a:xfrm>
          <a:prstGeom prst="rect">
            <a:avLst/>
          </a:prstGeom>
          <a:solidFill>
            <a:srgbClr val="2A9D8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406640" y="4036162"/>
            <a:ext cx="219456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9601200" y="3794760"/>
            <a:ext cx="731520" cy="731520"/>
          </a:xfrm>
          <a:prstGeom prst="rect">
            <a:avLst/>
          </a:prstGeom>
          <a:solidFill>
            <a:srgbClr val="7B61FF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601200" y="4036162"/>
            <a:ext cx="73152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b²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7406640" y="1600200"/>
            <a:ext cx="2926080" cy="2926080"/>
          </a:xfrm>
          <a:prstGeom prst="rect">
            <a:avLst/>
          </a:prstGeom>
          <a:solidFill>
            <a:srgbClr val="FFFFFF">
              <a:alpha val="0"/>
            </a:srgbClr>
          </a:solidFill>
          <a:ln w="19050">
            <a:solidFill>
              <a:srgbClr val="1E2A36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406640" y="1216152"/>
            <a:ext cx="2926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 rot="16200000">
            <a:off x="6903720" y="2971800"/>
            <a:ext cx="40233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10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Your turn: use (a+b)²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822960" y="1508760"/>
            <a:ext cx="5212080" cy="4389120"/>
          </a:xfrm>
          <a:prstGeom prst="roundRect">
            <a:avLst>
              <a:gd name="adj" fmla="val 2083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0" y="1508760"/>
            <a:ext cx="4937760" cy="4389120"/>
          </a:xfrm>
          <a:prstGeom prst="roundRect">
            <a:avLst>
              <a:gd name="adj" fmla="val 2083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97280" y="1828800"/>
            <a:ext cx="466344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64² = (60 + 4)²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1234440" y="274320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Solution space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6629400" y="1828800"/>
            <a:ext cx="448056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105² = (100 + 5)²</a:t>
            </a:r>
            <a:endParaRPr lang="en-US" sz="2700" dirty="0"/>
          </a:p>
        </p:txBody>
      </p:sp>
      <p:sp>
        <p:nvSpPr>
          <p:cNvPr id="12" name="Text 10"/>
          <p:cNvSpPr/>
          <p:nvPr/>
        </p:nvSpPr>
        <p:spPr>
          <a:xfrm>
            <a:off x="6766560" y="2743200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Solution space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11</a:t>
            </a:r>
            <a:endParaRPr lang="en-US" sz="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Solutions: use (a+b)²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6459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64² = 60² + 2×60×4 + 4²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822960" y="242316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3600 + 480 + 16 = 4096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6217920" y="16459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105² = 100² + 2×100×5 + 5²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6217920" y="242316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10000 + 1000 + 25 = 11025</a:t>
            </a:r>
            <a:endParaRPr lang="en-US" sz="2800" dirty="0"/>
          </a:p>
        </p:txBody>
      </p:sp>
      <p:sp>
        <p:nvSpPr>
          <p:cNvPr id="11" name="Shape 9"/>
          <p:cNvSpPr/>
          <p:nvPr/>
        </p:nvSpPr>
        <p:spPr>
          <a:xfrm>
            <a:off x="2926080" y="4572000"/>
            <a:ext cx="6309360" cy="822960"/>
          </a:xfrm>
          <a:prstGeom prst="roundRect">
            <a:avLst>
              <a:gd name="adj" fmla="val 8889"/>
            </a:avLst>
          </a:prstGeom>
          <a:solidFill>
            <a:srgbClr val="E6F5F2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090672" y="4718304"/>
            <a:ext cx="598017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Close to a round number → split it.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12</a:t>
            </a:r>
            <a:endParaRPr lang="en-US" sz="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REPLACE B BY −B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Identity 2: square of a difference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417320"/>
            <a:ext cx="57607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− b)² = (a − b)(a − b)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822960" y="224028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a² − ab − ab + b²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822960" y="3127248"/>
            <a:ext cx="5303520" cy="5943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8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a² − 2ab + b²</a:t>
            </a:r>
            <a:endParaRPr lang="en-US" sz="3800" dirty="0"/>
          </a:p>
        </p:txBody>
      </p:sp>
      <p:sp>
        <p:nvSpPr>
          <p:cNvPr id="10" name="Shape 8"/>
          <p:cNvSpPr/>
          <p:nvPr/>
        </p:nvSpPr>
        <p:spPr>
          <a:xfrm>
            <a:off x="7543800" y="1783080"/>
            <a:ext cx="2606040" cy="2606040"/>
          </a:xfrm>
          <a:prstGeom prst="rect">
            <a:avLst/>
          </a:prstGeom>
          <a:solidFill>
            <a:srgbClr val="D96055"/>
          </a:solidFill>
          <a:ln w="17780">
            <a:solidFill>
              <a:srgbClr val="1E2A36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543800" y="1783080"/>
            <a:ext cx="1772107" cy="1772107"/>
          </a:xfrm>
          <a:prstGeom prst="rect">
            <a:avLst/>
          </a:prstGeom>
          <a:solidFill>
            <a:srgbClr val="F7F7F7"/>
          </a:solidFill>
          <a:ln w="2032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543800" y="2527365"/>
            <a:ext cx="1772107" cy="2743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(a−b)²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9315907" y="1783080"/>
            <a:ext cx="833933" cy="2606040"/>
          </a:xfrm>
          <a:prstGeom prst="rect">
            <a:avLst/>
          </a:prstGeom>
          <a:solidFill>
            <a:srgbClr val="D96055"/>
          </a:solidFill>
          <a:ln w="2032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315907" y="2955798"/>
            <a:ext cx="833933" cy="2743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7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7543800" y="3555187"/>
            <a:ext cx="1772107" cy="833933"/>
          </a:xfrm>
          <a:prstGeom prst="rect">
            <a:avLst/>
          </a:prstGeom>
          <a:solidFill>
            <a:srgbClr val="E9C46A"/>
          </a:solidFill>
          <a:ln w="2032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543800" y="3822046"/>
            <a:ext cx="1772107" cy="2743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b(a−b)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7543800" y="1124712"/>
            <a:ext cx="2606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7543800" y="1399032"/>
            <a:ext cx="1772107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a−b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9315907" y="1399032"/>
            <a:ext cx="833933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13</a:t>
            </a:r>
            <a:endParaRPr lang="en-US" sz="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 NEARBY ROUND NUMBER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Fast square: 29²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68680" y="1463040"/>
            <a:ext cx="484632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29² = (30 − 1)²</a:t>
            </a:r>
            <a:endParaRPr lang="en-US" sz="3600" dirty="0"/>
          </a:p>
        </p:txBody>
      </p:sp>
      <p:sp>
        <p:nvSpPr>
          <p:cNvPr id="8" name="Text 6"/>
          <p:cNvSpPr/>
          <p:nvPr/>
        </p:nvSpPr>
        <p:spPr>
          <a:xfrm>
            <a:off x="868680" y="2331720"/>
            <a:ext cx="557784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30² − 2×30×1 + 1²</a:t>
            </a:r>
            <a:endParaRPr lang="en-US" sz="2900" dirty="0"/>
          </a:p>
        </p:txBody>
      </p:sp>
      <p:sp>
        <p:nvSpPr>
          <p:cNvPr id="9" name="Text 7"/>
          <p:cNvSpPr/>
          <p:nvPr/>
        </p:nvSpPr>
        <p:spPr>
          <a:xfrm>
            <a:off x="868680" y="3108960"/>
            <a:ext cx="49377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900 − 60 + 1</a:t>
            </a:r>
            <a:endParaRPr lang="en-US" sz="2900" dirty="0"/>
          </a:p>
        </p:txBody>
      </p:sp>
      <p:sp>
        <p:nvSpPr>
          <p:cNvPr id="10" name="Text 8"/>
          <p:cNvSpPr/>
          <p:nvPr/>
        </p:nvSpPr>
        <p:spPr>
          <a:xfrm>
            <a:off x="1828800" y="3977640"/>
            <a:ext cx="2286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200" b="1" dirty="0">
                <a:solidFill>
                  <a:srgbClr val="8E2F3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841</a:t>
            </a:r>
            <a:endParaRPr lang="en-US" sz="5200" dirty="0"/>
          </a:p>
        </p:txBody>
      </p:sp>
      <p:sp>
        <p:nvSpPr>
          <p:cNvPr id="11" name="Shape 9"/>
          <p:cNvSpPr/>
          <p:nvPr/>
        </p:nvSpPr>
        <p:spPr>
          <a:xfrm>
            <a:off x="6583680" y="1965960"/>
            <a:ext cx="4160520" cy="2011680"/>
          </a:xfrm>
          <a:prstGeom prst="roundRect">
            <a:avLst>
              <a:gd name="adj" fmla="val 3636"/>
            </a:avLst>
          </a:prstGeom>
          <a:solidFill>
            <a:srgbClr val="FFF1C7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748272" y="2112264"/>
            <a:ext cx="3831336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When the number is just below a round number, (a−b)² is usually fastest.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14</a:t>
            </a:r>
            <a:endParaRPr lang="en-US" sz="8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Your turn: use (a−b)²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822960" y="1508760"/>
            <a:ext cx="5212080" cy="4389120"/>
          </a:xfrm>
          <a:prstGeom prst="roundRect">
            <a:avLst>
              <a:gd name="adj" fmla="val 2083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0" y="1508760"/>
            <a:ext cx="4937760" cy="4389120"/>
          </a:xfrm>
          <a:prstGeom prst="roundRect">
            <a:avLst>
              <a:gd name="adj" fmla="val 2083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97280" y="1828800"/>
            <a:ext cx="466344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79² = (80 − 1)²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1234440" y="274320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Solution space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6629400" y="1828800"/>
            <a:ext cx="448056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193² = (200 − 7)²</a:t>
            </a:r>
            <a:endParaRPr lang="en-US" sz="2700" dirty="0"/>
          </a:p>
        </p:txBody>
      </p:sp>
      <p:sp>
        <p:nvSpPr>
          <p:cNvPr id="12" name="Text 10"/>
          <p:cNvSpPr/>
          <p:nvPr/>
        </p:nvSpPr>
        <p:spPr>
          <a:xfrm>
            <a:off x="6766560" y="2743200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Solution space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15</a:t>
            </a:r>
            <a:endParaRPr lang="en-US" sz="8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Solutions: use (a−b)²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6459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79² = 80² − 2×80×1 + 1²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822960" y="242316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6400 − 160 + 1 = 6241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6217920" y="16459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193² = 200² − 2×200×7 + 7²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6217920" y="242316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40000 − 2800 + 49 = 37249</a:t>
            </a:r>
            <a:endParaRPr lang="en-US" sz="2700" dirty="0"/>
          </a:p>
        </p:txBody>
      </p:sp>
      <p:sp>
        <p:nvSpPr>
          <p:cNvPr id="11" name="Shape 9"/>
          <p:cNvSpPr/>
          <p:nvPr/>
        </p:nvSpPr>
        <p:spPr>
          <a:xfrm>
            <a:off x="2834640" y="4572000"/>
            <a:ext cx="6492240" cy="822960"/>
          </a:xfrm>
          <a:prstGeom prst="roundRect">
            <a:avLst>
              <a:gd name="adj" fmla="val 8889"/>
            </a:avLst>
          </a:prstGeom>
          <a:solidFill>
            <a:srgbClr val="FFE8E3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999232" y="4718304"/>
            <a:ext cx="616305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sign changes only in the middle term.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16</a:t>
            </a:r>
            <a:endParaRPr lang="en-US" sz="8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PACKING THE EXPRESSION BACK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Factorisation: expansion in reverse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68680" y="1417320"/>
            <a:ext cx="585216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 + 2)² = x² + 4x + 4</a:t>
            </a:r>
            <a:endParaRPr lang="en-US" sz="3100" dirty="0"/>
          </a:p>
        </p:txBody>
      </p:sp>
      <p:sp>
        <p:nvSpPr>
          <p:cNvPr id="8" name="Shape 6"/>
          <p:cNvSpPr/>
          <p:nvPr/>
        </p:nvSpPr>
        <p:spPr>
          <a:xfrm rot="10800000">
            <a:off x="5394960" y="2331720"/>
            <a:ext cx="914400" cy="502920"/>
          </a:xfrm>
          <a:prstGeom prst="chevron">
            <a:avLst/>
          </a:prstGeom>
          <a:solidFill>
            <a:srgbClr val="F4A261"/>
          </a:solidFill>
          <a:ln w="12700">
            <a:solidFill>
              <a:srgbClr val="F4A261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892040" y="3154680"/>
            <a:ext cx="585216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+ 4x + 4 = (x + 2)²</a:t>
            </a:r>
            <a:endParaRPr lang="en-US" sz="3100" dirty="0"/>
          </a:p>
        </p:txBody>
      </p:sp>
      <p:sp>
        <p:nvSpPr>
          <p:cNvPr id="10" name="Shape 8"/>
          <p:cNvSpPr/>
          <p:nvPr/>
        </p:nvSpPr>
        <p:spPr>
          <a:xfrm>
            <a:off x="2743200" y="4892040"/>
            <a:ext cx="6858000" cy="685800"/>
          </a:xfrm>
          <a:prstGeom prst="roundRect">
            <a:avLst>
              <a:gd name="adj" fmla="val 10667"/>
            </a:avLst>
          </a:prstGeom>
          <a:solidFill>
            <a:srgbClr val="E8F1FF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907792" y="5038344"/>
            <a:ext cx="6528816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Expansion opens. Factorisation closes.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17</a:t>
            </a:r>
            <a:endParaRPr lang="en-US" sz="8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FACTORISATION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Perfect-square checklist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68680" y="1508760"/>
            <a:ext cx="5669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To recognise a² + 2ab + b²:</a:t>
            </a:r>
            <a:endParaRPr lang="en-US" sz="2500" dirty="0"/>
          </a:p>
        </p:txBody>
      </p:sp>
      <p:sp>
        <p:nvSpPr>
          <p:cNvPr id="8" name="Text 6"/>
          <p:cNvSpPr/>
          <p:nvPr/>
        </p:nvSpPr>
        <p:spPr>
          <a:xfrm>
            <a:off x="1051560" y="2148840"/>
            <a:ext cx="4846320" cy="18288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lang="en-US" sz="23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 term is a square</a:t>
            </a:r>
            <a:endParaRPr lang="en-US" sz="2300" dirty="0"/>
          </a:p>
          <a:p>
            <a:r>
              <a:rPr lang="en-US" sz="23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Last term is a square</a:t>
            </a:r>
            <a:endParaRPr lang="en-US" sz="2300" dirty="0"/>
          </a:p>
          <a:p>
            <a:r>
              <a:rPr lang="en-US" sz="23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Middle term is twice their product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6720840" y="1783080"/>
            <a:ext cx="39319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+ 4x + 4</a:t>
            </a:r>
            <a:endParaRPr lang="en-US" sz="3100" dirty="0"/>
          </a:p>
        </p:txBody>
      </p:sp>
      <p:sp>
        <p:nvSpPr>
          <p:cNvPr id="10" name="Text 8"/>
          <p:cNvSpPr/>
          <p:nvPr/>
        </p:nvSpPr>
        <p:spPr>
          <a:xfrm>
            <a:off x="6720840" y="2560320"/>
            <a:ext cx="39319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x² + 2(x)(2) + 2²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720840" y="3429000"/>
            <a:ext cx="3931920" cy="5943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(x + 2)²</a:t>
            </a:r>
            <a:endParaRPr lang="en-US" sz="3600" dirty="0"/>
          </a:p>
        </p:txBody>
      </p:sp>
      <p:sp>
        <p:nvSpPr>
          <p:cNvPr id="12" name="Text 1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18</a:t>
            </a:r>
            <a:endParaRPr lang="en-US" sz="8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Worked factorisation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554480"/>
            <a:ext cx="512064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36x² + 12x + 1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822960" y="2514600"/>
            <a:ext cx="576072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(6x)² + 2(6x)(1) + 1²</a:t>
            </a:r>
            <a:endParaRPr lang="en-US" sz="2700" dirty="0"/>
          </a:p>
        </p:txBody>
      </p:sp>
      <p:sp>
        <p:nvSpPr>
          <p:cNvPr id="9" name="Text 7"/>
          <p:cNvSpPr/>
          <p:nvPr/>
        </p:nvSpPr>
        <p:spPr>
          <a:xfrm>
            <a:off x="822960" y="3474720"/>
            <a:ext cx="5120640" cy="5943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8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(6x + 1)²</a:t>
            </a:r>
            <a:endParaRPr lang="en-US" sz="3800" dirty="0"/>
          </a:p>
        </p:txBody>
      </p:sp>
      <p:sp>
        <p:nvSpPr>
          <p:cNvPr id="10" name="Shape 8"/>
          <p:cNvSpPr/>
          <p:nvPr/>
        </p:nvSpPr>
        <p:spPr>
          <a:xfrm>
            <a:off x="6766560" y="1874520"/>
            <a:ext cx="4023360" cy="2286000"/>
          </a:xfrm>
          <a:prstGeom prst="roundRect">
            <a:avLst>
              <a:gd name="adj" fmla="val 3200"/>
            </a:avLst>
          </a:prstGeom>
          <a:solidFill>
            <a:srgbClr val="E6F5F2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931152" y="2020824"/>
            <a:ext cx="3694176" cy="19933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 square: 6x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Second square: 1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Middle: 2 × 6x × 1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19</a:t>
            </a:r>
            <a:endParaRPr lang="en-US" sz="8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Your turn: perfect-square factorisation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822960" y="1417320"/>
            <a:ext cx="516636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0" y="1417320"/>
            <a:ext cx="498348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51560" y="1783080"/>
            <a:ext cx="47091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9x² + 24xy + 16y²</a:t>
            </a:r>
            <a:endParaRPr lang="en-US" sz="2700" dirty="0"/>
          </a:p>
        </p:txBody>
      </p:sp>
      <p:sp>
        <p:nvSpPr>
          <p:cNvPr id="10" name="Text 8"/>
          <p:cNvSpPr/>
          <p:nvPr/>
        </p:nvSpPr>
        <p:spPr>
          <a:xfrm>
            <a:off x="1234440" y="288036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Solution space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6629400" y="1783080"/>
            <a:ext cx="452628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4s² + 20st + 25t²</a:t>
            </a:r>
            <a:endParaRPr lang="en-US" sz="2700" dirty="0"/>
          </a:p>
        </p:txBody>
      </p:sp>
      <p:sp>
        <p:nvSpPr>
          <p:cNvPr id="12" name="Text 10"/>
          <p:cNvSpPr/>
          <p:nvPr/>
        </p:nvSpPr>
        <p:spPr>
          <a:xfrm>
            <a:off x="6766560" y="2880360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Solution space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20</a:t>
            </a:r>
            <a:endParaRPr lang="en-US" sz="8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Solutions: perfect-square factorisation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4173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9x² + 24xy + 16y²</a:t>
            </a:r>
            <a:endParaRPr lang="en-US" sz="2700" dirty="0"/>
          </a:p>
        </p:txBody>
      </p:sp>
      <p:sp>
        <p:nvSpPr>
          <p:cNvPr id="8" name="Text 6"/>
          <p:cNvSpPr/>
          <p:nvPr/>
        </p:nvSpPr>
        <p:spPr>
          <a:xfrm>
            <a:off x="822960" y="21031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(3x)² + 2(3x)(4y) + (4y)²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822960" y="278892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(3x + 4y)²</a:t>
            </a:r>
            <a:endParaRPr lang="en-US" sz="3200" dirty="0"/>
          </a:p>
        </p:txBody>
      </p:sp>
      <p:sp>
        <p:nvSpPr>
          <p:cNvPr id="10" name="Text 8"/>
          <p:cNvSpPr/>
          <p:nvPr/>
        </p:nvSpPr>
        <p:spPr>
          <a:xfrm>
            <a:off x="6217920" y="14173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4s² + 20st + 25t²</a:t>
            </a:r>
            <a:endParaRPr lang="en-US" sz="2700" dirty="0"/>
          </a:p>
        </p:txBody>
      </p:sp>
      <p:sp>
        <p:nvSpPr>
          <p:cNvPr id="11" name="Text 9"/>
          <p:cNvSpPr/>
          <p:nvPr/>
        </p:nvSpPr>
        <p:spPr>
          <a:xfrm>
            <a:off x="6217920" y="21031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(2s)² + 2(2s)(5t) + (5t)²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6217920" y="278892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(2s + 5t)²</a:t>
            </a:r>
            <a:endParaRPr lang="en-US" sz="32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21</a:t>
            </a:r>
            <a:endParaRPr lang="en-US" sz="8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THEN USE THE IDENTITY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Common factor first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41732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50p² + 60pq + 18q²</a:t>
            </a:r>
            <a:endParaRPr lang="en-US" sz="3100" dirty="0"/>
          </a:p>
        </p:txBody>
      </p:sp>
      <p:sp>
        <p:nvSpPr>
          <p:cNvPr id="8" name="Text 6"/>
          <p:cNvSpPr/>
          <p:nvPr/>
        </p:nvSpPr>
        <p:spPr>
          <a:xfrm>
            <a:off x="822960" y="2240280"/>
            <a:ext cx="576072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2(25p² + 30pq + 9q²)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822960" y="2971800"/>
            <a:ext cx="658368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2[(5p)² + 2(5p)(3q) + (3q)²]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822960" y="3794760"/>
            <a:ext cx="576072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2(5p + 3q)²</a:t>
            </a:r>
            <a:endParaRPr lang="en-US" sz="3500" dirty="0"/>
          </a:p>
        </p:txBody>
      </p:sp>
      <p:sp>
        <p:nvSpPr>
          <p:cNvPr id="11" name="Shape 9"/>
          <p:cNvSpPr/>
          <p:nvPr/>
        </p:nvSpPr>
        <p:spPr>
          <a:xfrm>
            <a:off x="7680960" y="2103120"/>
            <a:ext cx="3108960" cy="2011680"/>
          </a:xfrm>
          <a:prstGeom prst="roundRect">
            <a:avLst>
              <a:gd name="adj" fmla="val 3636"/>
            </a:avLst>
          </a:prstGeom>
          <a:solidFill>
            <a:srgbClr val="FFF1C7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845552" y="2249424"/>
            <a:ext cx="2779776" cy="1719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Step 1: remove common factor</a:t>
            </a:r>
            <a:endParaRPr lang="en-US" sz="2200" dirty="0"/>
          </a:p>
          <a:p>
            <a:pPr algn="ctr" indent="0" marL="0">
              <a:buNone/>
            </a:pPr>
            <a:r>
              <a:rPr lang="en-US" sz="22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Step 2: look for a perfect square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22</a:t>
            </a:r>
            <a:endParaRPr lang="en-US" sz="8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EVERY PAIR APPEARS TWICE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Identity 3: square of three terms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463040"/>
            <a:ext cx="384048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8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+ b + c)²</a:t>
            </a:r>
            <a:endParaRPr lang="en-US" sz="3800" dirty="0"/>
          </a:p>
        </p:txBody>
      </p:sp>
      <p:sp>
        <p:nvSpPr>
          <p:cNvPr id="8" name="Text 6"/>
          <p:cNvSpPr/>
          <p:nvPr/>
        </p:nvSpPr>
        <p:spPr>
          <a:xfrm>
            <a:off x="822960" y="2331720"/>
            <a:ext cx="411480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a² + b² + c²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822960" y="2926080"/>
            <a:ext cx="429768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+ 2ab + 2bc + 2ca</a:t>
            </a:r>
            <a:endParaRPr lang="en-US" sz="2800" dirty="0"/>
          </a:p>
        </p:txBody>
      </p:sp>
      <p:sp>
        <p:nvSpPr>
          <p:cNvPr id="10" name="Shape 8"/>
          <p:cNvSpPr/>
          <p:nvPr/>
        </p:nvSpPr>
        <p:spPr>
          <a:xfrm>
            <a:off x="6858000" y="1600200"/>
            <a:ext cx="1684782" cy="1684782"/>
          </a:xfrm>
          <a:prstGeom prst="rect">
            <a:avLst/>
          </a:prstGeom>
          <a:solidFill>
            <a:srgbClr val="D96055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858000" y="2189874"/>
            <a:ext cx="1684782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a²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8542782" y="1600200"/>
            <a:ext cx="918972" cy="1684782"/>
          </a:xfrm>
          <a:prstGeom prst="rect">
            <a:avLst/>
          </a:prstGeom>
          <a:solidFill>
            <a:srgbClr val="F4A261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42782" y="2189874"/>
            <a:ext cx="918972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9461754" y="1600200"/>
            <a:ext cx="459486" cy="1684782"/>
          </a:xfrm>
          <a:prstGeom prst="rect">
            <a:avLst/>
          </a:prstGeom>
          <a:solidFill>
            <a:srgbClr val="7B61FF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461754" y="2189874"/>
            <a:ext cx="459486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ac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858000" y="3284982"/>
            <a:ext cx="1684782" cy="918972"/>
          </a:xfrm>
          <a:prstGeom prst="rect">
            <a:avLst/>
          </a:prstGeom>
          <a:solidFill>
            <a:srgbClr val="F4A261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858000" y="3606622"/>
            <a:ext cx="1684782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ab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8542782" y="3284982"/>
            <a:ext cx="918972" cy="918972"/>
          </a:xfrm>
          <a:prstGeom prst="rect">
            <a:avLst/>
          </a:prstGeom>
          <a:solidFill>
            <a:srgbClr val="E9C46A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542782" y="3606622"/>
            <a:ext cx="918972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b²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9461754" y="3284982"/>
            <a:ext cx="459486" cy="918972"/>
          </a:xfrm>
          <a:prstGeom prst="rect">
            <a:avLst/>
          </a:prstGeom>
          <a:solidFill>
            <a:srgbClr val="2A9D8F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461754" y="3606622"/>
            <a:ext cx="459486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bc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6858000" y="4203954"/>
            <a:ext cx="1684782" cy="459486"/>
          </a:xfrm>
          <a:prstGeom prst="rect">
            <a:avLst/>
          </a:prstGeom>
          <a:solidFill>
            <a:srgbClr val="7B61FF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858000" y="4364774"/>
            <a:ext cx="1684782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ac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8542782" y="4203954"/>
            <a:ext cx="918972" cy="459486"/>
          </a:xfrm>
          <a:prstGeom prst="rect">
            <a:avLst/>
          </a:prstGeom>
          <a:solidFill>
            <a:srgbClr val="2A9D8F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542782" y="4364774"/>
            <a:ext cx="918972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bc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9461754" y="4203954"/>
            <a:ext cx="459486" cy="459486"/>
          </a:xfrm>
          <a:prstGeom prst="rect">
            <a:avLst/>
          </a:prstGeom>
          <a:solidFill>
            <a:srgbClr val="2B6CB0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461754" y="4364774"/>
            <a:ext cx="459486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c²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6858000" y="1600200"/>
            <a:ext cx="3063240" cy="3063240"/>
          </a:xfrm>
          <a:prstGeom prst="rect">
            <a:avLst/>
          </a:prstGeom>
          <a:solidFill>
            <a:srgbClr val="FFFFFF">
              <a:alpha val="0"/>
            </a:srgbClr>
          </a:solidFill>
          <a:ln w="15240">
            <a:solidFill>
              <a:srgbClr val="1E2A3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858000" y="1307592"/>
            <a:ext cx="168478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</a:t>
            </a:r>
            <a:endParaRPr lang="en-US" sz="1300" dirty="0"/>
          </a:p>
        </p:txBody>
      </p:sp>
      <p:sp>
        <p:nvSpPr>
          <p:cNvPr id="30" name="Text 28"/>
          <p:cNvSpPr/>
          <p:nvPr/>
        </p:nvSpPr>
        <p:spPr>
          <a:xfrm>
            <a:off x="8542782" y="1307592"/>
            <a:ext cx="91897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9461754" y="1307592"/>
            <a:ext cx="45948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c</a:t>
            </a:r>
            <a:endParaRPr lang="en-US" sz="1300" dirty="0"/>
          </a:p>
        </p:txBody>
      </p:sp>
      <p:sp>
        <p:nvSpPr>
          <p:cNvPr id="32" name="Text 30"/>
          <p:cNvSpPr/>
          <p:nvPr/>
        </p:nvSpPr>
        <p:spPr>
          <a:xfrm>
            <a:off x="6309360" y="507492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 squares + 3 pair-products counted twice</a:t>
            </a:r>
            <a:endParaRPr lang="en-US" sz="1900" dirty="0"/>
          </a:p>
        </p:txBody>
      </p:sp>
      <p:sp>
        <p:nvSpPr>
          <p:cNvPr id="33" name="Text 3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23</a:t>
            </a:r>
            <a:endParaRPr lang="en-US" sz="8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THREE-PART SPLIT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Fast square: 119²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417320"/>
            <a:ext cx="640080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119² = (100 + 10 + 9)²</a:t>
            </a:r>
            <a:endParaRPr lang="en-US" sz="3200" dirty="0"/>
          </a:p>
        </p:txBody>
      </p:sp>
      <p:sp>
        <p:nvSpPr>
          <p:cNvPr id="8" name="Text 6"/>
          <p:cNvSpPr/>
          <p:nvPr/>
        </p:nvSpPr>
        <p:spPr>
          <a:xfrm>
            <a:off x="822960" y="2194560"/>
            <a:ext cx="57607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100² + 10² + 9²</a:t>
            </a:r>
            <a:endParaRPr lang="en-US" sz="2600" dirty="0"/>
          </a:p>
        </p:txBody>
      </p:sp>
      <p:sp>
        <p:nvSpPr>
          <p:cNvPr id="9" name="Text 7"/>
          <p:cNvSpPr/>
          <p:nvPr/>
        </p:nvSpPr>
        <p:spPr>
          <a:xfrm>
            <a:off x="822960" y="2788920"/>
            <a:ext cx="7589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+ 2(100)(10) + 2(100)(9) + 2(10)(9)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822960" y="3520440"/>
            <a:ext cx="886968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10000 + 100 + 81 + 2000 + 1800 + 180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8046720" y="4572000"/>
            <a:ext cx="2560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200" b="1" dirty="0">
                <a:solidFill>
                  <a:srgbClr val="8E2F3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14161</a:t>
            </a:r>
            <a:endParaRPr lang="en-US" sz="5200" dirty="0"/>
          </a:p>
        </p:txBody>
      </p:sp>
      <p:sp>
        <p:nvSpPr>
          <p:cNvPr id="12" name="Text 1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24</a:t>
            </a:r>
            <a:endParaRPr lang="en-US" sz="8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Your turn: choose the easy identity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822960" y="1417320"/>
            <a:ext cx="516636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0" y="1417320"/>
            <a:ext cx="498348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97280" y="1783080"/>
            <a:ext cx="457200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117²</a:t>
            </a:r>
            <a:endParaRPr lang="en-US" sz="3500" dirty="0"/>
          </a:p>
        </p:txBody>
      </p:sp>
      <p:sp>
        <p:nvSpPr>
          <p:cNvPr id="10" name="Text 8"/>
          <p:cNvSpPr/>
          <p:nvPr/>
        </p:nvSpPr>
        <p:spPr>
          <a:xfrm>
            <a:off x="1234440" y="251460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split is easiest?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6629400" y="1783080"/>
            <a:ext cx="44805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198²</a:t>
            </a:r>
            <a:endParaRPr lang="en-US" sz="3500" dirty="0"/>
          </a:p>
        </p:txBody>
      </p:sp>
      <p:sp>
        <p:nvSpPr>
          <p:cNvPr id="12" name="Text 10"/>
          <p:cNvSpPr/>
          <p:nvPr/>
        </p:nvSpPr>
        <p:spPr>
          <a:xfrm>
            <a:off x="6766560" y="2514600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split is easiest?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25</a:t>
            </a:r>
            <a:endParaRPr lang="en-US" sz="8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Solutions: choose the easy identity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508760"/>
            <a:ext cx="539496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5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117² = (100 + 10 + 7)²</a:t>
            </a:r>
            <a:endParaRPr lang="en-US" sz="2500" dirty="0"/>
          </a:p>
        </p:txBody>
      </p:sp>
      <p:sp>
        <p:nvSpPr>
          <p:cNvPr id="8" name="Text 6"/>
          <p:cNvSpPr/>
          <p:nvPr/>
        </p:nvSpPr>
        <p:spPr>
          <a:xfrm>
            <a:off x="822960" y="2240280"/>
            <a:ext cx="53949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13689</a:t>
            </a:r>
            <a:endParaRPr lang="en-US" sz="3500" dirty="0"/>
          </a:p>
        </p:txBody>
      </p:sp>
      <p:sp>
        <p:nvSpPr>
          <p:cNvPr id="9" name="Text 7"/>
          <p:cNvSpPr/>
          <p:nvPr/>
        </p:nvSpPr>
        <p:spPr>
          <a:xfrm>
            <a:off x="6217920" y="1508760"/>
            <a:ext cx="539496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198² = (200 − 2)²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6217920" y="2240280"/>
            <a:ext cx="53949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40000 − 800 + 4 = 39204</a:t>
            </a:r>
            <a:endParaRPr lang="en-US" sz="3100" dirty="0"/>
          </a:p>
        </p:txBody>
      </p:sp>
      <p:sp>
        <p:nvSpPr>
          <p:cNvPr id="11" name="Shape 9"/>
          <p:cNvSpPr/>
          <p:nvPr/>
        </p:nvSpPr>
        <p:spPr>
          <a:xfrm>
            <a:off x="2788920" y="4572000"/>
            <a:ext cx="6675120" cy="822960"/>
          </a:xfrm>
          <a:prstGeom prst="roundRect">
            <a:avLst>
              <a:gd name="adj" fmla="val 8889"/>
            </a:avLst>
          </a:prstGeom>
          <a:solidFill>
            <a:srgbClr val="E8F1FF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953512" y="4718304"/>
            <a:ext cx="634593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best identity is the one that reduces effort.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26</a:t>
            </a:r>
            <a:endParaRPr lang="en-US" sz="8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CLEANEST FACTORISATION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Difference of squares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1143000" y="1600200"/>
            <a:ext cx="3063240" cy="3063240"/>
          </a:xfrm>
          <a:prstGeom prst="rect">
            <a:avLst/>
          </a:prstGeom>
          <a:solidFill>
            <a:srgbClr val="E9C46A"/>
          </a:solidFill>
          <a:ln w="15240">
            <a:solidFill>
              <a:srgbClr val="1E2A3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43000" y="2886761"/>
            <a:ext cx="3063240" cy="2743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5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a²</a:t>
            </a:r>
            <a:endParaRPr lang="en-US" sz="2500" dirty="0"/>
          </a:p>
        </p:txBody>
      </p:sp>
      <p:sp>
        <p:nvSpPr>
          <p:cNvPr id="9" name="Shape 7"/>
          <p:cNvSpPr/>
          <p:nvPr/>
        </p:nvSpPr>
        <p:spPr>
          <a:xfrm>
            <a:off x="3072841" y="3530041"/>
            <a:ext cx="1133399" cy="1133399"/>
          </a:xfrm>
          <a:prstGeom prst="rect">
            <a:avLst/>
          </a:prstGeom>
          <a:solidFill>
            <a:srgbClr val="FFFFFF"/>
          </a:solidFill>
          <a:ln w="20320">
            <a:solidFill>
              <a:srgbClr val="8E2F37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072841" y="3958895"/>
            <a:ext cx="1133399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b²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3042209" y="4754880"/>
            <a:ext cx="137845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remove b²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5669280" y="1874520"/>
            <a:ext cx="5120640" cy="6400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7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a² − b² = (a + b)(a − b)</a:t>
            </a:r>
            <a:endParaRPr lang="en-US" sz="3700" dirty="0"/>
          </a:p>
        </p:txBody>
      </p:sp>
      <p:sp>
        <p:nvSpPr>
          <p:cNvPr id="13" name="Shape 11"/>
          <p:cNvSpPr/>
          <p:nvPr/>
        </p:nvSpPr>
        <p:spPr>
          <a:xfrm>
            <a:off x="6080760" y="3337560"/>
            <a:ext cx="4297680" cy="1005840"/>
          </a:xfrm>
          <a:prstGeom prst="roundRect">
            <a:avLst>
              <a:gd name="adj" fmla="val 7273"/>
            </a:avLst>
          </a:prstGeom>
          <a:solidFill>
            <a:srgbClr val="FFF1C7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245352" y="3483864"/>
            <a:ext cx="3968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square minus square → sum × difference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27</a:t>
            </a:r>
            <a:endParaRPr lang="en-US" sz="8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Fast product using difference of squares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600200"/>
            <a:ext cx="3200400" cy="5943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9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104 × 96</a:t>
            </a:r>
            <a:endParaRPr lang="en-US" sz="3900" dirty="0"/>
          </a:p>
        </p:txBody>
      </p:sp>
      <p:sp>
        <p:nvSpPr>
          <p:cNvPr id="8" name="Text 6"/>
          <p:cNvSpPr/>
          <p:nvPr/>
        </p:nvSpPr>
        <p:spPr>
          <a:xfrm>
            <a:off x="822960" y="2423160"/>
            <a:ext cx="548640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(100 + 4)(100 − 4)</a:t>
            </a:r>
            <a:endParaRPr lang="en-US" sz="2900" dirty="0"/>
          </a:p>
        </p:txBody>
      </p:sp>
      <p:sp>
        <p:nvSpPr>
          <p:cNvPr id="9" name="Text 7"/>
          <p:cNvSpPr/>
          <p:nvPr/>
        </p:nvSpPr>
        <p:spPr>
          <a:xfrm>
            <a:off x="822960" y="3154680"/>
            <a:ext cx="512064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100² − 4²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822960" y="3931920"/>
            <a:ext cx="566928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10000 − 16 = 9984</a:t>
            </a:r>
            <a:endParaRPr lang="en-US" sz="3100" dirty="0"/>
          </a:p>
        </p:txBody>
      </p:sp>
      <p:sp>
        <p:nvSpPr>
          <p:cNvPr id="11" name="Shape 9"/>
          <p:cNvSpPr/>
          <p:nvPr/>
        </p:nvSpPr>
        <p:spPr>
          <a:xfrm>
            <a:off x="6766560" y="2240280"/>
            <a:ext cx="3931920" cy="1828800"/>
          </a:xfrm>
          <a:prstGeom prst="roundRect">
            <a:avLst>
              <a:gd name="adj" fmla="val 4000"/>
            </a:avLst>
          </a:prstGeom>
          <a:solidFill>
            <a:srgbClr val="E6F5F2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931152" y="2386584"/>
            <a:ext cx="3602736" cy="1536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Numbers equally away from a centre are perfect for this identity.</a:t>
            </a:r>
            <a:endParaRPr lang="en-US" sz="23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28</a:t>
            </a:r>
            <a:endParaRPr lang="en-US" sz="8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Your turn: product shortcuts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822960" y="1417320"/>
            <a:ext cx="516636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0" y="1417320"/>
            <a:ext cx="498348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97280" y="1783080"/>
            <a:ext cx="457200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23 × 17</a:t>
            </a:r>
            <a:endParaRPr lang="en-US" sz="3500" dirty="0"/>
          </a:p>
        </p:txBody>
      </p:sp>
      <p:sp>
        <p:nvSpPr>
          <p:cNvPr id="10" name="Text 8"/>
          <p:cNvSpPr/>
          <p:nvPr/>
        </p:nvSpPr>
        <p:spPr>
          <a:xfrm>
            <a:off x="1234440" y="256032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Hint: centre 20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6629400" y="1783080"/>
            <a:ext cx="44805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34 × 43</a:t>
            </a:r>
            <a:endParaRPr lang="en-US" sz="3500" dirty="0"/>
          </a:p>
        </p:txBody>
      </p:sp>
      <p:sp>
        <p:nvSpPr>
          <p:cNvPr id="12" name="Text 10"/>
          <p:cNvSpPr/>
          <p:nvPr/>
        </p:nvSpPr>
        <p:spPr>
          <a:xfrm>
            <a:off x="6766560" y="2560320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Try any identity or direct split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29</a:t>
            </a:r>
            <a:endParaRPr lang="en-US" sz="8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Solutions: product shortcuts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6459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5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23 × 17 = (20+3)(20−3)</a:t>
            </a:r>
            <a:endParaRPr lang="en-US" sz="2500" dirty="0"/>
          </a:p>
        </p:txBody>
      </p:sp>
      <p:sp>
        <p:nvSpPr>
          <p:cNvPr id="8" name="Text 6"/>
          <p:cNvSpPr/>
          <p:nvPr/>
        </p:nvSpPr>
        <p:spPr>
          <a:xfrm>
            <a:off x="822960" y="242316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20² − 3² = 391</a:t>
            </a:r>
            <a:endParaRPr lang="en-US" sz="3100" dirty="0"/>
          </a:p>
        </p:txBody>
      </p:sp>
      <p:sp>
        <p:nvSpPr>
          <p:cNvPr id="9" name="Text 7"/>
          <p:cNvSpPr/>
          <p:nvPr/>
        </p:nvSpPr>
        <p:spPr>
          <a:xfrm>
            <a:off x="6217920" y="164592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5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34 × 43 = (30+4)(40+3)</a:t>
            </a:r>
            <a:endParaRPr lang="en-US" sz="2500" dirty="0"/>
          </a:p>
        </p:txBody>
      </p:sp>
      <p:sp>
        <p:nvSpPr>
          <p:cNvPr id="10" name="Text 8"/>
          <p:cNvSpPr/>
          <p:nvPr/>
        </p:nvSpPr>
        <p:spPr>
          <a:xfrm>
            <a:off x="6217920" y="242316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1200 + 90 + 160 + 12 = 1462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30</a:t>
            </a:r>
            <a:endParaRPr lang="en-US" sz="8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VISUAL METHOD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Algebra tiles: factorisation becomes a rectangle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68680" y="1463040"/>
            <a:ext cx="3200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Tile meanings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914400" y="2011680"/>
            <a:ext cx="1097280" cy="1097280"/>
          </a:xfrm>
          <a:prstGeom prst="rect">
            <a:avLst/>
          </a:prstGeom>
          <a:solidFill>
            <a:srgbClr val="E9C46A"/>
          </a:solidFill>
          <a:ln w="12700">
            <a:solidFill>
              <a:srgbClr val="1E2A3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14400" y="2404872"/>
            <a:ext cx="1097280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2514600" y="2240280"/>
            <a:ext cx="1371600" cy="548640"/>
          </a:xfrm>
          <a:prstGeom prst="rect">
            <a:avLst/>
          </a:prstGeom>
          <a:solidFill>
            <a:srgbClr val="D7E5FA"/>
          </a:solidFill>
          <a:ln w="12700">
            <a:solidFill>
              <a:srgbClr val="1E2A3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14600" y="2395728"/>
            <a:ext cx="1371600" cy="1828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4434840" y="2331720"/>
            <a:ext cx="502920" cy="502920"/>
          </a:xfrm>
          <a:prstGeom prst="rect">
            <a:avLst/>
          </a:prstGeom>
          <a:solidFill>
            <a:srgbClr val="F9CBC5"/>
          </a:solidFill>
          <a:ln w="12700">
            <a:solidFill>
              <a:srgbClr val="1E2A3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434840" y="2450592"/>
            <a:ext cx="502920" cy="1645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6400800" y="1828800"/>
            <a:ext cx="4389120" cy="1645920"/>
          </a:xfrm>
          <a:prstGeom prst="roundRect">
            <a:avLst>
              <a:gd name="adj" fmla="val 4444"/>
            </a:avLst>
          </a:prstGeom>
          <a:solidFill>
            <a:srgbClr val="E8F1FF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565392" y="1975104"/>
            <a:ext cx="4059936" cy="1353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If tiles form a rectangle, its side lengths are the factors.</a:t>
            </a:r>
            <a:endParaRPr lang="en-US" sz="2300" dirty="0"/>
          </a:p>
        </p:txBody>
      </p:sp>
      <p:sp>
        <p:nvSpPr>
          <p:cNvPr id="16" name="Text 14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31</a:t>
            </a:r>
            <a:endParaRPr lang="en-US" sz="8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MAKE ONE RECTANGLE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x² + 7x + 12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1097280" y="1417320"/>
            <a:ext cx="1170432" cy="1170432"/>
          </a:xfrm>
          <a:prstGeom prst="rect">
            <a:avLst/>
          </a:prstGeom>
          <a:solidFill>
            <a:srgbClr val="E9C46A"/>
          </a:solidFill>
          <a:ln w="13970">
            <a:solidFill>
              <a:srgbClr val="1E2A3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97280" y="1908901"/>
            <a:ext cx="1170432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</a:t>
            </a:r>
            <a:endParaRPr lang="en-US" sz="1900" dirty="0"/>
          </a:p>
        </p:txBody>
      </p:sp>
      <p:sp>
        <p:nvSpPr>
          <p:cNvPr id="9" name="Shape 7"/>
          <p:cNvSpPr/>
          <p:nvPr/>
        </p:nvSpPr>
        <p:spPr>
          <a:xfrm>
            <a:off x="2267712" y="1417320"/>
            <a:ext cx="292608" cy="1170432"/>
          </a:xfrm>
          <a:prstGeom prst="rect">
            <a:avLst/>
          </a:prstGeom>
          <a:solidFill>
            <a:srgbClr val="D7E5FA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267712" y="1908901"/>
            <a:ext cx="292608" cy="1828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900" dirty="0"/>
          </a:p>
        </p:txBody>
      </p:sp>
      <p:sp>
        <p:nvSpPr>
          <p:cNvPr id="11" name="Shape 9"/>
          <p:cNvSpPr/>
          <p:nvPr/>
        </p:nvSpPr>
        <p:spPr>
          <a:xfrm>
            <a:off x="2560320" y="1417320"/>
            <a:ext cx="292608" cy="1170432"/>
          </a:xfrm>
          <a:prstGeom prst="rect">
            <a:avLst/>
          </a:prstGeom>
          <a:solidFill>
            <a:srgbClr val="D7E5FA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560320" y="1908901"/>
            <a:ext cx="292608" cy="1828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>
            <a:off x="2852928" y="1417320"/>
            <a:ext cx="292608" cy="1170432"/>
          </a:xfrm>
          <a:prstGeom prst="rect">
            <a:avLst/>
          </a:prstGeom>
          <a:solidFill>
            <a:srgbClr val="D7E5FA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852928" y="1908901"/>
            <a:ext cx="292608" cy="1828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1097280" y="2587752"/>
            <a:ext cx="1170432" cy="292608"/>
          </a:xfrm>
          <a:prstGeom prst="rect">
            <a:avLst/>
          </a:prstGeom>
          <a:solidFill>
            <a:srgbClr val="D7E5FA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00566" y="2660904"/>
            <a:ext cx="274320" cy="1371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1097280" y="2880360"/>
            <a:ext cx="1170432" cy="292608"/>
          </a:xfrm>
          <a:prstGeom prst="rect">
            <a:avLst/>
          </a:prstGeom>
          <a:solidFill>
            <a:srgbClr val="D7E5FA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600566" y="2953512"/>
            <a:ext cx="274320" cy="1371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900" dirty="0"/>
          </a:p>
        </p:txBody>
      </p:sp>
      <p:sp>
        <p:nvSpPr>
          <p:cNvPr id="19" name="Shape 17"/>
          <p:cNvSpPr/>
          <p:nvPr/>
        </p:nvSpPr>
        <p:spPr>
          <a:xfrm>
            <a:off x="1097280" y="3172968"/>
            <a:ext cx="1170432" cy="292608"/>
          </a:xfrm>
          <a:prstGeom prst="rect">
            <a:avLst/>
          </a:prstGeom>
          <a:solidFill>
            <a:srgbClr val="D7E5FA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600566" y="3246120"/>
            <a:ext cx="274320" cy="1371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900" dirty="0"/>
          </a:p>
        </p:txBody>
      </p:sp>
      <p:sp>
        <p:nvSpPr>
          <p:cNvPr id="21" name="Shape 19"/>
          <p:cNvSpPr/>
          <p:nvPr/>
        </p:nvSpPr>
        <p:spPr>
          <a:xfrm>
            <a:off x="1097280" y="3465576"/>
            <a:ext cx="1170432" cy="292608"/>
          </a:xfrm>
          <a:prstGeom prst="rect">
            <a:avLst/>
          </a:prstGeom>
          <a:solidFill>
            <a:srgbClr val="D7E5FA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600566" y="3538728"/>
            <a:ext cx="274320" cy="1371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>
            <a:off x="2267712" y="2587752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2267712" y="2880360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2267712" y="3172968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2267712" y="3465576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2560320" y="2587752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2560320" y="2880360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2560320" y="3172968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2560320" y="3465576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2852928" y="2587752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2852928" y="2880360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2852928" y="3172968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34" name="Shape 32"/>
          <p:cNvSpPr/>
          <p:nvPr/>
        </p:nvSpPr>
        <p:spPr>
          <a:xfrm>
            <a:off x="2852928" y="3465576"/>
            <a:ext cx="292608" cy="292608"/>
          </a:xfrm>
          <a:prstGeom prst="rect">
            <a:avLst/>
          </a:prstGeom>
          <a:solidFill>
            <a:srgbClr val="F9CBC5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1097280" y="1417320"/>
            <a:ext cx="2048256" cy="2340864"/>
          </a:xfrm>
          <a:prstGeom prst="rect">
            <a:avLst/>
          </a:prstGeom>
          <a:solidFill>
            <a:srgbClr val="FFFFFF">
              <a:alpha val="0"/>
            </a:srgbClr>
          </a:solidFill>
          <a:ln w="15240">
            <a:solidFill>
              <a:srgbClr val="1E2A36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1097280" y="1124712"/>
            <a:ext cx="204825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 + 3</a:t>
            </a:r>
            <a:endParaRPr lang="en-US" sz="1500" dirty="0"/>
          </a:p>
        </p:txBody>
      </p:sp>
      <p:sp>
        <p:nvSpPr>
          <p:cNvPr id="37" name="Text 35"/>
          <p:cNvSpPr/>
          <p:nvPr/>
        </p:nvSpPr>
        <p:spPr>
          <a:xfrm rot="16200000">
            <a:off x="502920" y="2496312"/>
            <a:ext cx="502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 + 4</a:t>
            </a:r>
            <a:endParaRPr lang="en-US" sz="1500" dirty="0"/>
          </a:p>
        </p:txBody>
      </p:sp>
      <p:sp>
        <p:nvSpPr>
          <p:cNvPr id="38" name="Text 36"/>
          <p:cNvSpPr/>
          <p:nvPr/>
        </p:nvSpPr>
        <p:spPr>
          <a:xfrm>
            <a:off x="5486400" y="1828800"/>
            <a:ext cx="557784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+ 7x + 12 = (x + 3)(x + 4)</a:t>
            </a:r>
            <a:endParaRPr lang="en-US" sz="2900" dirty="0"/>
          </a:p>
        </p:txBody>
      </p:sp>
      <p:sp>
        <p:nvSpPr>
          <p:cNvPr id="39" name="Text 37"/>
          <p:cNvSpPr/>
          <p:nvPr/>
        </p:nvSpPr>
        <p:spPr>
          <a:xfrm>
            <a:off x="5760720" y="2880360"/>
            <a:ext cx="4937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7x splits into 3x + 4x, and 12 becomes a 3 × 4 block.</a:t>
            </a:r>
            <a:endParaRPr lang="en-US" sz="2100" dirty="0"/>
          </a:p>
        </p:txBody>
      </p:sp>
      <p:sp>
        <p:nvSpPr>
          <p:cNvPr id="40" name="Text 38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32</a:t>
            </a:r>
            <a:endParaRPr lang="en-US" sz="85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MIDDLE-TERM SPLITTING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Factorisation without tiles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41732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5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+ 7x + 12</a:t>
            </a:r>
            <a:endParaRPr lang="en-US" sz="3500" dirty="0"/>
          </a:p>
        </p:txBody>
      </p:sp>
      <p:sp>
        <p:nvSpPr>
          <p:cNvPr id="8" name="Text 6"/>
          <p:cNvSpPr/>
          <p:nvPr/>
        </p:nvSpPr>
        <p:spPr>
          <a:xfrm>
            <a:off x="868680" y="233172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Find two numbers whose:</a:t>
            </a:r>
            <a:endParaRPr lang="en-US" sz="2500" dirty="0"/>
          </a:p>
        </p:txBody>
      </p:sp>
      <p:sp>
        <p:nvSpPr>
          <p:cNvPr id="9" name="Text 7"/>
          <p:cNvSpPr/>
          <p:nvPr/>
        </p:nvSpPr>
        <p:spPr>
          <a:xfrm>
            <a:off x="1005840" y="2971800"/>
            <a:ext cx="320040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2A9D8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sum = 7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1005840" y="3566160"/>
            <a:ext cx="34747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product = 12</a:t>
            </a:r>
            <a:endParaRPr lang="en-US" sz="2800" dirty="0"/>
          </a:p>
        </p:txBody>
      </p:sp>
      <p:sp>
        <p:nvSpPr>
          <p:cNvPr id="11" name="Text 9"/>
          <p:cNvSpPr/>
          <p:nvPr/>
        </p:nvSpPr>
        <p:spPr>
          <a:xfrm>
            <a:off x="5486400" y="2743200"/>
            <a:ext cx="3108960" cy="5943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 and 4</a:t>
            </a:r>
            <a:endParaRPr lang="en-US" sz="4000" dirty="0"/>
          </a:p>
        </p:txBody>
      </p:sp>
      <p:sp>
        <p:nvSpPr>
          <p:cNvPr id="12" name="Text 10"/>
          <p:cNvSpPr/>
          <p:nvPr/>
        </p:nvSpPr>
        <p:spPr>
          <a:xfrm>
            <a:off x="914400" y="4800600"/>
            <a:ext cx="1005840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+ 7x + 12 = (x + 3)(x + 4)</a:t>
            </a:r>
            <a:endParaRPr lang="en-US" sz="31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33</a:t>
            </a:r>
            <a:endParaRPr lang="en-US" sz="85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FACTORISATION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Worked example: x² + 11x + 30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914400" y="1554480"/>
            <a:ext cx="58521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sum = 11,  product = 30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914400" y="2377440"/>
            <a:ext cx="43891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Factor pairs of 30: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914400" y="2971800"/>
            <a:ext cx="7589520" cy="365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334155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1×30,   2×15,   3×10,   5×6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914400" y="3703320"/>
            <a:ext cx="393192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2A9D8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 + 6 = 11</a:t>
            </a:r>
            <a:endParaRPr lang="en-US" sz="3200" dirty="0"/>
          </a:p>
        </p:txBody>
      </p:sp>
      <p:sp>
        <p:nvSpPr>
          <p:cNvPr id="11" name="Text 9"/>
          <p:cNvSpPr/>
          <p:nvPr/>
        </p:nvSpPr>
        <p:spPr>
          <a:xfrm>
            <a:off x="914400" y="4709160"/>
            <a:ext cx="99669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+ 11x + 30 = (x + 5)(x + 6)</a:t>
            </a:r>
            <a:endParaRPr lang="en-US" sz="3100" dirty="0"/>
          </a:p>
        </p:txBody>
      </p:sp>
      <p:sp>
        <p:nvSpPr>
          <p:cNvPr id="12" name="Text 1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34</a:t>
            </a:r>
            <a:endParaRPr lang="en-US" sz="85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NEGATIVE MIDDLE TERM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Worked example: x² − 5x + 6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914400" y="1554480"/>
            <a:ext cx="58521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sum = −5,  product = 6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914400" y="2377440"/>
            <a:ext cx="6400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Both numbers must be negative.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914400" y="3108960"/>
            <a:ext cx="502920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dirty="0">
                <a:solidFill>
                  <a:srgbClr val="2A9D8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−2 + (−3) = −5</a:t>
            </a:r>
            <a:endParaRPr lang="en-US" sz="3100" dirty="0"/>
          </a:p>
        </p:txBody>
      </p:sp>
      <p:sp>
        <p:nvSpPr>
          <p:cNvPr id="10" name="Text 8"/>
          <p:cNvSpPr/>
          <p:nvPr/>
        </p:nvSpPr>
        <p:spPr>
          <a:xfrm>
            <a:off x="914400" y="3767328"/>
            <a:ext cx="502920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(−2)(−3) = 6</a:t>
            </a:r>
            <a:endParaRPr lang="en-US" sz="3100" dirty="0"/>
          </a:p>
        </p:txBody>
      </p:sp>
      <p:sp>
        <p:nvSpPr>
          <p:cNvPr id="11" name="Text 9"/>
          <p:cNvSpPr/>
          <p:nvPr/>
        </p:nvSpPr>
        <p:spPr>
          <a:xfrm>
            <a:off x="914400" y="4800600"/>
            <a:ext cx="99669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− 5x + 6 = (x − 2)(x − 3)</a:t>
            </a:r>
            <a:endParaRPr lang="en-US" sz="3100" dirty="0"/>
          </a:p>
        </p:txBody>
      </p:sp>
      <p:sp>
        <p:nvSpPr>
          <p:cNvPr id="12" name="Text 10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35</a:t>
            </a:r>
            <a:endParaRPr lang="en-US" sz="85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PATTERNS TO RECOGNISE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General product identities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691640"/>
            <a:ext cx="1051560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 + a)(x + b) = x² + (a+b)x + ab</a:t>
            </a:r>
            <a:endParaRPr lang="en-US" sz="2900" dirty="0"/>
          </a:p>
        </p:txBody>
      </p:sp>
      <p:sp>
        <p:nvSpPr>
          <p:cNvPr id="8" name="Text 6"/>
          <p:cNvSpPr/>
          <p:nvPr/>
        </p:nvSpPr>
        <p:spPr>
          <a:xfrm>
            <a:off x="822960" y="2743200"/>
            <a:ext cx="1051560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(px + a)(qx + b) = pqx² + (pb + aq)x + ab</a:t>
            </a:r>
            <a:endParaRPr lang="en-US" sz="2800" dirty="0"/>
          </a:p>
        </p:txBody>
      </p:sp>
      <p:sp>
        <p:nvSpPr>
          <p:cNvPr id="9" name="Shape 7"/>
          <p:cNvSpPr/>
          <p:nvPr/>
        </p:nvSpPr>
        <p:spPr>
          <a:xfrm>
            <a:off x="2011680" y="4343400"/>
            <a:ext cx="8046720" cy="822960"/>
          </a:xfrm>
          <a:prstGeom prst="roundRect">
            <a:avLst>
              <a:gd name="adj" fmla="val 8889"/>
            </a:avLst>
          </a:prstGeom>
          <a:solidFill>
            <a:srgbClr val="FFF1C7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176272" y="4489704"/>
            <a:ext cx="771753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Multiply first terms, outside terms, inside terms, last terms.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36</a:t>
            </a:r>
            <a:endParaRPr lang="en-US" sz="85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GENERAL PRODUCT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Example: (2x + 3)(3x + 1)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463040"/>
            <a:ext cx="521208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(2x + 3)(3x + 1)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822960" y="2331720"/>
            <a:ext cx="548640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9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6x² + 2x + 9x + 3</a:t>
            </a:r>
            <a:endParaRPr lang="en-US" sz="2900" dirty="0"/>
          </a:p>
        </p:txBody>
      </p:sp>
      <p:sp>
        <p:nvSpPr>
          <p:cNvPr id="9" name="Text 7"/>
          <p:cNvSpPr/>
          <p:nvPr/>
        </p:nvSpPr>
        <p:spPr>
          <a:xfrm>
            <a:off x="822960" y="3200400"/>
            <a:ext cx="521208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6x² + 11x + 3</a:t>
            </a:r>
            <a:endParaRPr lang="en-US" sz="3400" dirty="0"/>
          </a:p>
        </p:txBody>
      </p:sp>
      <p:sp>
        <p:nvSpPr>
          <p:cNvPr id="10" name="Shape 8"/>
          <p:cNvSpPr/>
          <p:nvPr/>
        </p:nvSpPr>
        <p:spPr>
          <a:xfrm>
            <a:off x="6903720" y="1645920"/>
            <a:ext cx="2423160" cy="2103120"/>
          </a:xfrm>
          <a:prstGeom prst="rect">
            <a:avLst/>
          </a:prstGeom>
          <a:solidFill>
            <a:srgbClr val="E9C46A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903720" y="2487168"/>
            <a:ext cx="242316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0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6x²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9326880" y="1645920"/>
            <a:ext cx="960120" cy="2103120"/>
          </a:xfrm>
          <a:prstGeom prst="rect">
            <a:avLst/>
          </a:prstGeom>
          <a:solidFill>
            <a:srgbClr val="D7E5FA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9326880" y="2487168"/>
            <a:ext cx="960120" cy="3200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9x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6903720" y="3749040"/>
            <a:ext cx="2423160" cy="640080"/>
          </a:xfrm>
          <a:prstGeom prst="rect">
            <a:avLst/>
          </a:prstGeom>
          <a:solidFill>
            <a:srgbClr val="D7E5FA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903720" y="3950208"/>
            <a:ext cx="2423160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2x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9326880" y="3749040"/>
            <a:ext cx="960120" cy="640080"/>
          </a:xfrm>
          <a:prstGeom prst="rect">
            <a:avLst/>
          </a:prstGeom>
          <a:solidFill>
            <a:srgbClr val="F9CBC5"/>
          </a:solidFill>
          <a:ln w="15240">
            <a:solidFill>
              <a:srgbClr val="FFFF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326880" y="3950208"/>
            <a:ext cx="960120" cy="228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6903720" y="1645920"/>
            <a:ext cx="3383280" cy="2743200"/>
          </a:xfrm>
          <a:prstGeom prst="rect">
            <a:avLst/>
          </a:prstGeom>
          <a:solidFill>
            <a:srgbClr val="FFFFFF">
              <a:alpha val="0"/>
            </a:srgbClr>
          </a:solidFill>
          <a:ln w="15240">
            <a:solidFill>
              <a:srgbClr val="1E2A36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903720" y="1371600"/>
            <a:ext cx="2423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2x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9326880" y="1371600"/>
            <a:ext cx="960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 rot="16200000">
            <a:off x="6400800" y="2606040"/>
            <a:ext cx="40233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3x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 rot="16200000">
            <a:off x="6400800" y="3977640"/>
            <a:ext cx="40233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6583680" y="480060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Area model: four products combine.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37</a:t>
            </a:r>
            <a:endParaRPr lang="en-US" sz="85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FROM AREA TO VOLUME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Identity 4: cube of a sum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1143000" y="1508760"/>
            <a:ext cx="2240280" cy="2240280"/>
          </a:xfrm>
          <a:prstGeom prst="rect">
            <a:avLst/>
          </a:prstGeom>
          <a:solidFill>
            <a:srgbClr val="E9C46A"/>
          </a:solidFill>
          <a:ln w="13970">
            <a:solidFill>
              <a:srgbClr val="1E2A3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43000" y="2404872"/>
            <a:ext cx="2240280" cy="2743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0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a³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3511296" y="1764792"/>
            <a:ext cx="1024128" cy="1984248"/>
          </a:xfrm>
          <a:prstGeom prst="rect">
            <a:avLst/>
          </a:prstGeom>
          <a:solidFill>
            <a:srgbClr val="F4A261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511296" y="2564892"/>
            <a:ext cx="1024128" cy="1828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3a²b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1399032" y="3877056"/>
            <a:ext cx="1984248" cy="1024128"/>
          </a:xfrm>
          <a:prstGeom prst="rect">
            <a:avLst/>
          </a:prstGeom>
          <a:solidFill>
            <a:srgbClr val="2A9D8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463040" y="4261104"/>
            <a:ext cx="1792224" cy="1828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3ab²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3511296" y="3877056"/>
            <a:ext cx="1024128" cy="1024128"/>
          </a:xfrm>
          <a:prstGeom prst="rect">
            <a:avLst/>
          </a:prstGeom>
          <a:solidFill>
            <a:srgbClr val="7B61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511296" y="4261104"/>
            <a:ext cx="1024128" cy="1828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300" dirty="0">
                <a:solidFill>
                  <a:srgbClr val="FFFF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b³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1143000" y="1508760"/>
            <a:ext cx="3456432" cy="3456432"/>
          </a:xfrm>
          <a:prstGeom prst="rect">
            <a:avLst/>
          </a:prstGeom>
          <a:solidFill>
            <a:srgbClr val="FFFFFF">
              <a:alpha val="0"/>
            </a:srgbClr>
          </a:solidFill>
          <a:ln w="15240">
            <a:solidFill>
              <a:srgbClr val="1E2A36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394960" y="2194560"/>
            <a:ext cx="5943600" cy="6858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+ b)³ = a³ + 3a²b + 3ab² + b³</a:t>
            </a:r>
            <a:endParaRPr lang="en-US" sz="2800" dirty="0"/>
          </a:p>
        </p:txBody>
      </p:sp>
      <p:sp>
        <p:nvSpPr>
          <p:cNvPr id="17" name="Text 15"/>
          <p:cNvSpPr/>
          <p:nvPr/>
        </p:nvSpPr>
        <p:spPr>
          <a:xfrm>
            <a:off x="5623560" y="3337560"/>
            <a:ext cx="53035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cube of edge a+b splits into smaller cubes and cuboids.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38</a:t>
            </a:r>
            <a:endParaRPr lang="en-US" sz="85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SIGNS MATTER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Cube identities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731520" y="1600200"/>
            <a:ext cx="1078992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+ b)³ = a³ + 3a²b + 3ab² + b³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731520" y="2697480"/>
            <a:ext cx="1078992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− b)³ = a³ − 3a²b + 3ab² − b³</a:t>
            </a:r>
            <a:endParaRPr lang="en-US" sz="3000" dirty="0"/>
          </a:p>
        </p:txBody>
      </p:sp>
      <p:sp>
        <p:nvSpPr>
          <p:cNvPr id="9" name="Shape 7"/>
          <p:cNvSpPr/>
          <p:nvPr/>
        </p:nvSpPr>
        <p:spPr>
          <a:xfrm>
            <a:off x="2743200" y="4389120"/>
            <a:ext cx="6858000" cy="822960"/>
          </a:xfrm>
          <a:prstGeom prst="roundRect">
            <a:avLst>
              <a:gd name="adj" fmla="val 8889"/>
            </a:avLst>
          </a:prstGeom>
          <a:solidFill>
            <a:srgbClr val="FFE8E3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907792" y="4535424"/>
            <a:ext cx="652881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 (a−b)³, signs alternate:  +  −  +  −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39</a:t>
            </a:r>
            <a:endParaRPr lang="en-US" sz="85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THE CUBE IDENTITY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Example: 21³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68680" y="1508760"/>
            <a:ext cx="539496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21³ = (20 + 1)³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868680" y="2423160"/>
            <a:ext cx="804672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3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20³ + 3(20²)(1) + 3(20)(1²) + 1³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868680" y="3246120"/>
            <a:ext cx="603504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8000 + 1200 + 60 + 1</a:t>
            </a:r>
            <a:endParaRPr lang="en-US" sz="2800" dirty="0"/>
          </a:p>
        </p:txBody>
      </p:sp>
      <p:sp>
        <p:nvSpPr>
          <p:cNvPr id="10" name="Text 8"/>
          <p:cNvSpPr/>
          <p:nvPr/>
        </p:nvSpPr>
        <p:spPr>
          <a:xfrm>
            <a:off x="2011680" y="4160520"/>
            <a:ext cx="28346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200" b="1" dirty="0">
                <a:solidFill>
                  <a:srgbClr val="8E2F3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9261</a:t>
            </a:r>
            <a:endParaRPr lang="en-US" sz="52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40</a:t>
            </a:r>
            <a:endParaRPr lang="en-US" sz="85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FACTORISATION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Sum and difference of cubes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777240" y="1691640"/>
            <a:ext cx="1078992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x³ − y³ = (x − y)(x² + xy + y²)</a:t>
            </a:r>
            <a:endParaRPr lang="en-US" sz="3100" dirty="0"/>
          </a:p>
        </p:txBody>
      </p:sp>
      <p:sp>
        <p:nvSpPr>
          <p:cNvPr id="8" name="Text 6"/>
          <p:cNvSpPr/>
          <p:nvPr/>
        </p:nvSpPr>
        <p:spPr>
          <a:xfrm>
            <a:off x="777240" y="2788920"/>
            <a:ext cx="1078992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1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x³ + y³ = (x + y)(x² − xy + y²)</a:t>
            </a:r>
            <a:endParaRPr lang="en-US" sz="3100" dirty="0"/>
          </a:p>
        </p:txBody>
      </p:sp>
      <p:sp>
        <p:nvSpPr>
          <p:cNvPr id="9" name="Shape 7"/>
          <p:cNvSpPr/>
          <p:nvPr/>
        </p:nvSpPr>
        <p:spPr>
          <a:xfrm>
            <a:off x="2011680" y="4572000"/>
            <a:ext cx="8046720" cy="822960"/>
          </a:xfrm>
          <a:prstGeom prst="roundRect">
            <a:avLst>
              <a:gd name="adj" fmla="val 8889"/>
            </a:avLst>
          </a:prstGeom>
          <a:solidFill>
            <a:srgbClr val="FFF1C7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176272" y="4718304"/>
            <a:ext cx="771753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 bracket keeps the sign. Second bracket changes the middle sign.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41</a:t>
            </a:r>
            <a:endParaRPr lang="en-US" sz="85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Your turn: factor cubes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822960" y="1417320"/>
            <a:ext cx="516636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00800" y="1417320"/>
            <a:ext cx="498348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97280" y="1783080"/>
            <a:ext cx="457200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x³ − 8</a:t>
            </a:r>
            <a:endParaRPr lang="en-US" sz="3600" dirty="0"/>
          </a:p>
        </p:txBody>
      </p:sp>
      <p:sp>
        <p:nvSpPr>
          <p:cNvPr id="10" name="Text 8"/>
          <p:cNvSpPr/>
          <p:nvPr/>
        </p:nvSpPr>
        <p:spPr>
          <a:xfrm>
            <a:off x="1234440" y="256032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Hint: 8 = 2³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6629400" y="1783080"/>
            <a:ext cx="448056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27x³ + 1</a:t>
            </a:r>
            <a:endParaRPr lang="en-US" sz="3600" dirty="0"/>
          </a:p>
        </p:txBody>
      </p:sp>
      <p:sp>
        <p:nvSpPr>
          <p:cNvPr id="12" name="Text 10"/>
          <p:cNvSpPr/>
          <p:nvPr/>
        </p:nvSpPr>
        <p:spPr>
          <a:xfrm>
            <a:off x="6766560" y="2560320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6B728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Hint: 27x³ = (3x)³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42</a:t>
            </a:r>
            <a:endParaRPr lang="en-US" sz="85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 PRACTICE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Solutions: factor cubes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50876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x³ − 8 = x³ − 2³</a:t>
            </a:r>
            <a:endParaRPr lang="en-US" sz="2700" dirty="0"/>
          </a:p>
        </p:txBody>
      </p:sp>
      <p:sp>
        <p:nvSpPr>
          <p:cNvPr id="8" name="Text 6"/>
          <p:cNvSpPr/>
          <p:nvPr/>
        </p:nvSpPr>
        <p:spPr>
          <a:xfrm>
            <a:off x="822960" y="224028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(x − 2)(x² + 2x + 4)</a:t>
            </a:r>
            <a:endParaRPr lang="en-US" sz="2900" dirty="0"/>
          </a:p>
        </p:txBody>
      </p:sp>
      <p:sp>
        <p:nvSpPr>
          <p:cNvPr id="9" name="Text 7"/>
          <p:cNvSpPr/>
          <p:nvPr/>
        </p:nvSpPr>
        <p:spPr>
          <a:xfrm>
            <a:off x="6217920" y="1508760"/>
            <a:ext cx="53035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27x³ + 1 = (3x)³ + 1³</a:t>
            </a:r>
            <a:endParaRPr lang="en-US" sz="2700" dirty="0"/>
          </a:p>
        </p:txBody>
      </p:sp>
      <p:sp>
        <p:nvSpPr>
          <p:cNvPr id="10" name="Text 8"/>
          <p:cNvSpPr/>
          <p:nvPr/>
        </p:nvSpPr>
        <p:spPr>
          <a:xfrm>
            <a:off x="6217920" y="2240280"/>
            <a:ext cx="5303520" cy="5029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(3x + 1)(9x² − 3x + 1)</a:t>
            </a:r>
            <a:endParaRPr lang="en-US" sz="27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43</a:t>
            </a:r>
            <a:endParaRPr lang="en-US" sz="85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ADVANCED CONNECTION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Three-variable cube identity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68680" y="1508760"/>
            <a:ext cx="530352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x³ + y³ + z³ − 3xyz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868680" y="2514600"/>
            <a:ext cx="1024128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(x + y + z)(x² + y² + z² − xy − yz − zx)</a:t>
            </a:r>
            <a:endParaRPr lang="en-US" sz="2700" dirty="0"/>
          </a:p>
        </p:txBody>
      </p:sp>
      <p:sp>
        <p:nvSpPr>
          <p:cNvPr id="9" name="Shape 7"/>
          <p:cNvSpPr/>
          <p:nvPr/>
        </p:nvSpPr>
        <p:spPr>
          <a:xfrm>
            <a:off x="2148840" y="4389120"/>
            <a:ext cx="7863840" cy="822960"/>
          </a:xfrm>
          <a:prstGeom prst="roundRect">
            <a:avLst>
              <a:gd name="adj" fmla="val 8889"/>
            </a:avLst>
          </a:prstGeom>
          <a:solidFill>
            <a:srgbClr val="E6F5F2"/>
          </a:solidFill>
          <a:ln w="12700">
            <a:solidFill>
              <a:srgbClr val="F3D3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313432" y="4535424"/>
            <a:ext cx="753465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If x + y + z = 0, then x³ + y³ + z³ = 3xyz.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44</a:t>
            </a:r>
            <a:endParaRPr lang="en-US" sz="85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SIMPLIFICATION STRATEGY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Rational expressions: factor first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1005840" y="1508760"/>
            <a:ext cx="39319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 x² − 7x + 12 </a:t>
            </a:r>
            <a:endParaRPr lang="en-US" sz="2800" dirty="0"/>
          </a:p>
        </p:txBody>
      </p:sp>
      <p:sp>
        <p:nvSpPr>
          <p:cNvPr id="8" name="Shape 6"/>
          <p:cNvSpPr/>
          <p:nvPr/>
        </p:nvSpPr>
        <p:spPr>
          <a:xfrm>
            <a:off x="1097280" y="2066544"/>
            <a:ext cx="3749040" cy="0"/>
          </a:xfrm>
          <a:prstGeom prst="line">
            <a:avLst/>
          </a:prstGeom>
          <a:noFill/>
          <a:ln w="25400">
            <a:solidFill>
              <a:srgbClr val="1E2A3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05840" y="2240280"/>
            <a:ext cx="3931920" cy="411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5x² + 5x − 100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6400800" y="1783080"/>
            <a:ext cx="41148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Factor numerator and denominator.</a:t>
            </a:r>
            <a:endParaRPr lang="en-US" sz="2400" dirty="0"/>
          </a:p>
          <a:p>
            <a:pPr algn="ctr" indent="0" marL="0">
              <a:buNone/>
            </a:pPr>
            <a:r>
              <a:rPr lang="en-US" sz="24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Cancel only common factors.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45</a:t>
            </a:r>
            <a:endParaRPr lang="en-US" sz="85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FACTOR, CANCEL, SIMPLIFY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Worked rational expression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731520" y="1417320"/>
            <a:ext cx="566928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x² − 7x + 12 = (x − 3)(x − 4)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731520" y="2057400"/>
            <a:ext cx="6400800" cy="457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5x² + 5x − 100 = 5(x − 4)(x + 5)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914400" y="2971800"/>
            <a:ext cx="4389120" cy="365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 − 3)(x − 4)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1005840" y="3456432"/>
            <a:ext cx="4206240" cy="0"/>
          </a:xfrm>
          <a:prstGeom prst="line">
            <a:avLst/>
          </a:prstGeom>
          <a:noFill/>
          <a:ln w="25400">
            <a:solidFill>
              <a:srgbClr val="1E2A3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14400" y="3630168"/>
            <a:ext cx="4389120" cy="365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5(x − 4)(x + 5)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6583680" y="3246120"/>
            <a:ext cx="4297680" cy="548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2A9D8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(x − 3) / [5(x + 5)]</a:t>
            </a:r>
            <a:endParaRPr lang="en-US" sz="28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46</a:t>
            </a:r>
            <a:endParaRPr lang="en-US" sz="85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7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CHAPTER SUMMARY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Identity map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Text 5"/>
          <p:cNvSpPr/>
          <p:nvPr/>
        </p:nvSpPr>
        <p:spPr>
          <a:xfrm>
            <a:off x="822960" y="1325880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(x+y)² = x² + 2xy + y²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822960" y="2075688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(x−y)² = x² − 2xy + y²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822960" y="2825496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(x+y+z)² = x²+y²+z²+2xy+2yz+2zx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822960" y="3575304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(x+y)(x−y) = x² − y²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822960" y="4325112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(x+a)(x+b) = x² + (a+b)x + ab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6217920" y="1325880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(ax+b)(cx+d) = acx² + (ad+bc)x + bd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6217920" y="2075688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x³−y³ = (x−y)(x²+xy+y²)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6217920" y="2825496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x³+y³ = (x+y)(x²−xy+y²)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6217920" y="3575304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153B63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(x+y)³ = x³ + 3x²y + 3xy² + y³</a:t>
            </a:r>
            <a:endParaRPr lang="en-US" sz="1700" dirty="0"/>
          </a:p>
        </p:txBody>
      </p:sp>
      <p:sp>
        <p:nvSpPr>
          <p:cNvPr id="16" name="Text 14"/>
          <p:cNvSpPr/>
          <p:nvPr/>
        </p:nvSpPr>
        <p:spPr>
          <a:xfrm>
            <a:off x="6217920" y="4325112"/>
            <a:ext cx="5303520" cy="34747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8E2F3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(x−y)³ = x³ − 3x²y + 3xy² − y³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47</a:t>
            </a:r>
            <a:endParaRPr lang="en-US" sz="85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8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SOLVE IN CLASS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Mixed practice board 1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777240" y="1325880"/>
            <a:ext cx="10698480" cy="4937760"/>
          </a:xfrm>
          <a:prstGeom prst="roundRect">
            <a:avLst>
              <a:gd name="adj" fmla="val 1852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97280" y="1691640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1) Expand: (7x + 4y)²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097280" y="2441448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2) Find: 205²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1097280" y="3191256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3) Factor: 49x² + 28xy + 4y²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1097280" y="3941064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4) Factor: s² − 11s + 24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097280" y="4690872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5) Simplify: (x² − 5x + 6) / (x² − 4)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48</a:t>
            </a:r>
            <a:endParaRPr lang="en-US" sz="85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9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SOLVE IN CLASS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Mixed practice board 2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777240" y="1325880"/>
            <a:ext cx="10698480" cy="4937760"/>
          </a:xfrm>
          <a:prstGeom prst="roundRect">
            <a:avLst>
              <a:gd name="adj" fmla="val 1852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97280" y="1691640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1) Use identity: 97²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097280" y="2441448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2) Use identity: 18 × 29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1097280" y="3191256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3) Factor: r² − r − 42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1097280" y="3941064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4) Expand: (3x − 2y + 4z)²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097280" y="4690872"/>
            <a:ext cx="9875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5) Factor: 8a³ − 27b³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49</a:t>
            </a:r>
            <a:endParaRPr lang="en-US" sz="850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0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420624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E2F3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THREE CHECKS BEFORE LEAVING</a:t>
            </a:r>
            <a:endParaRPr lang="en-US" sz="950" dirty="0"/>
          </a:p>
        </p:txBody>
      </p:sp>
      <p:sp>
        <p:nvSpPr>
          <p:cNvPr id="5" name="Text 3"/>
          <p:cNvSpPr/>
          <p:nvPr/>
        </p:nvSpPr>
        <p:spPr>
          <a:xfrm>
            <a:off x="594360" y="676656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Exit ticket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94360" y="1188720"/>
            <a:ext cx="1115568" cy="0"/>
          </a:xfrm>
          <a:prstGeom prst="line">
            <a:avLst/>
          </a:prstGeom>
          <a:noFill/>
          <a:ln w="38100">
            <a:solidFill>
              <a:srgbClr val="F4A261"/>
            </a:solidFill>
            <a:prstDash val="solid"/>
            <a:headEnd type="none"/>
            <a:tailEnd type="none"/>
          </a:ln>
        </p:spPr>
      </p:sp>
      <p:sp>
        <p:nvSpPr>
          <p:cNvPr id="7" name="Shape 5"/>
          <p:cNvSpPr/>
          <p:nvPr/>
        </p:nvSpPr>
        <p:spPr>
          <a:xfrm>
            <a:off x="1005840" y="1417320"/>
            <a:ext cx="10149840" cy="4480560"/>
          </a:xfrm>
          <a:prstGeom prst="roundRect">
            <a:avLst>
              <a:gd name="adj" fmla="val 2041"/>
            </a:avLst>
          </a:prstGeom>
          <a:solidFill>
            <a:srgbClr val="FFFFFF">
              <a:alpha val="98000"/>
            </a:srgbClr>
          </a:solidFill>
          <a:ln w="16510">
            <a:solidFill>
              <a:srgbClr val="D8CBB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325880" y="1783080"/>
            <a:ext cx="95097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1) Why is (a+b)² not equal to a²+b²?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325880" y="2788920"/>
            <a:ext cx="95097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2) Factor x² + 9x + 20.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1325880" y="3794760"/>
            <a:ext cx="95097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1E2A3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3) Calculate 102² without direct multiplication.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50</a:t>
            </a:r>
            <a:endParaRPr lang="en-US" sz="85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1">
    <p:bg>
      <p:bgPr>
        <a:solidFill>
          <a:srgbClr val="FFF8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8E2F37"/>
          </a:solidFill>
          <a:ln w="12700">
            <a:solidFill>
              <a:srgbClr val="8E2F37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739128"/>
            <a:ext cx="12191695" cy="118872"/>
          </a:xfrm>
          <a:prstGeom prst="rect">
            <a:avLst/>
          </a:prstGeom>
          <a:solidFill>
            <a:srgbClr val="153B63"/>
          </a:solidFill>
          <a:ln w="12700">
            <a:solidFill>
              <a:srgbClr val="153B63">
                <a:alpha val="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94360" y="676656"/>
            <a:ext cx="1060704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E2A3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Credits</a:t>
            </a:r>
            <a:endParaRPr lang="en-US" sz="3400" dirty="0"/>
          </a:p>
        </p:txBody>
      </p:sp>
      <p:sp>
        <p:nvSpPr>
          <p:cNvPr id="5" name="Shape 3"/>
          <p:cNvSpPr/>
          <p:nvPr/>
        </p:nvSpPr>
        <p:spPr>
          <a:xfrm>
            <a:off x="594360" y="1280160"/>
            <a:ext cx="1417320" cy="0"/>
          </a:xfrm>
          <a:prstGeom prst="line">
            <a:avLst/>
          </a:prstGeom>
          <a:noFill/>
          <a:ln w="50800">
            <a:solidFill>
              <a:srgbClr val="8E2F37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22960" y="1600200"/>
            <a:ext cx="10332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Based on: Ganita Manjari, Grade 9, Part I, Chapter 4 — Exploring Algebraic Identities.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22960" y="2240280"/>
            <a:ext cx="103327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Visuals: original editable PowerPoint diagrams plus one public-domain Wikimedia Commons visual: “Completing the square.gif” by Lucas Vieira.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22960" y="3017520"/>
            <a:ext cx="10332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33415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Designed for slow, concept-first classroom teaching with blank solution spaces.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9738360" y="6510528"/>
            <a:ext cx="20574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7A7A7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Exploring Algebraic Identities  •  51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51</Slides>
  <Notes>51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Exploring Algebraic Identities</dc:title>
  <dc:subject>Class 9 Algebraic Identities</dc:subject>
  <dc:creator>OpenAI</dc:creator>
  <cp:lastModifiedBy>OpenAI</cp:lastModifiedBy>
  <cp:revision>1</cp:revision>
  <dcterms:created xsi:type="dcterms:W3CDTF">2026-07-07T03:54:47Z</dcterms:created>
  <dcterms:modified xsi:type="dcterms:W3CDTF">2026-07-07T03:54:47Z</dcterms:modified>
</cp:coreProperties>
</file>