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media/image-1-1.jpg" ContentType="image/jpg"/>
  <Override PartName="/ppt/media/image-3-1.jpg" ContentType="image/jpg"/>
  <Override PartName="/ppt/media/image-4-1.jpg" ContentType="image/jpg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notesMasterIdLst>
    <p:notesMasterId r:id="rId20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/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2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sunflower_crop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9400" y="0"/>
            <a:ext cx="5559552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6611112" cy="6858000"/>
          </a:xfrm>
          <a:prstGeom prst="rect">
            <a:avLst/>
          </a:prstGeom>
          <a:solidFill>
            <a:srgbClr val="0B1220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" name="Shape 1"/>
          <p:cNvSpPr/>
          <p:nvPr/>
        </p:nvSpPr>
        <p:spPr>
          <a:xfrm>
            <a:off x="676656" y="658368"/>
            <a:ext cx="2057400" cy="310896"/>
          </a:xfrm>
          <a:prstGeom prst="roundRect">
            <a:avLst>
              <a:gd name="adj" fmla="val 23529"/>
            </a:avLst>
          </a:prstGeom>
          <a:solidFill>
            <a:srgbClr val="FBBF24">
              <a:alpha val="95000"/>
            </a:srgbClr>
          </a:solidFill>
          <a:ln w="12700">
            <a:solidFill>
              <a:srgbClr val="FBBF24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768096" y="722376"/>
            <a:ext cx="18745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60" b="1" dirty="0">
                <a:solidFill>
                  <a:srgbClr val="0B1220"/>
                </a:solidFill>
              </a:rPr>
              <a:t>CLASS 10 • MATHEMATICS</a:t>
            </a:r>
            <a:endParaRPr lang="en-US" sz="860" dirty="0"/>
          </a:p>
        </p:txBody>
      </p:sp>
      <p:sp>
        <p:nvSpPr>
          <p:cNvPr id="6" name="Text 3"/>
          <p:cNvSpPr/>
          <p:nvPr/>
        </p:nvSpPr>
        <p:spPr>
          <a:xfrm>
            <a:off x="658368" y="1143000"/>
            <a:ext cx="539496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Arithmetic</a:t>
            </a:r>
            <a:endParaRPr lang="en-US" sz="4200" dirty="0"/>
          </a:p>
          <a:p>
            <a:pPr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Progressions</a:t>
            </a:r>
            <a:endParaRPr lang="en-US" sz="4200" dirty="0"/>
          </a:p>
        </p:txBody>
      </p:sp>
      <p:sp>
        <p:nvSpPr>
          <p:cNvPr id="7" name="Text 4"/>
          <p:cNvSpPr/>
          <p:nvPr/>
        </p:nvSpPr>
        <p:spPr>
          <a:xfrm>
            <a:off x="713232" y="2907792"/>
            <a:ext cx="4389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100" b="1" dirty="0">
                <a:solidFill>
                  <a:srgbClr val="67E8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Patterns with a fixed jump</a:t>
            </a:r>
            <a:endParaRPr lang="en-US" sz="2100" dirty="0"/>
          </a:p>
        </p:txBody>
      </p:sp>
      <p:sp>
        <p:nvSpPr>
          <p:cNvPr id="8" name="Text 5"/>
          <p:cNvSpPr/>
          <p:nvPr/>
        </p:nvSpPr>
        <p:spPr>
          <a:xfrm>
            <a:off x="713232" y="3794760"/>
            <a:ext cx="47548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40-minute interactive class: recap → problem solving → activity → quick assessment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731520" y="4892040"/>
            <a:ext cx="4617720" cy="960120"/>
          </a:xfrm>
          <a:prstGeom prst="roundRect">
            <a:avLst>
              <a:gd name="adj" fmla="val 11429"/>
            </a:avLst>
          </a:prstGeom>
          <a:solidFill>
            <a:srgbClr val="FFFFFF">
              <a:alpha val="94000"/>
            </a:srgbClr>
          </a:solidFill>
          <a:ln w="13970">
            <a:solidFill>
              <a:srgbClr val="22D3EE">
                <a:alpha val="8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0" name="Text 7"/>
          <p:cNvSpPr/>
          <p:nvPr/>
        </p:nvSpPr>
        <p:spPr>
          <a:xfrm>
            <a:off x="868680" y="5001768"/>
            <a:ext cx="4343400" cy="5760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0B122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aₙ = a + (n − 1)d</a:t>
            </a:r>
            <a:endParaRPr lang="en-US" sz="3100" dirty="0"/>
          </a:p>
        </p:txBody>
      </p:sp>
      <p:sp>
        <p:nvSpPr>
          <p:cNvPr id="11" name="Text 8"/>
          <p:cNvSpPr/>
          <p:nvPr/>
        </p:nvSpPr>
        <p:spPr>
          <a:xfrm>
            <a:off x="914400" y="5623560"/>
            <a:ext cx="425196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60" dirty="0">
                <a:solidFill>
                  <a:srgbClr val="475569"/>
                </a:solidFill>
              </a:rPr>
              <a:t>the nth-term formula</a:t>
            </a:r>
            <a:endParaRPr lang="en-US" sz="76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Today’s learning route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One clear idea, many problem types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02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731520" y="1234440"/>
            <a:ext cx="4754880" cy="3200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By the end, you should be able to: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731520" y="1874520"/>
            <a:ext cx="3383280" cy="1234440"/>
          </a:xfrm>
          <a:prstGeom prst="roundRect">
            <a:avLst>
              <a:gd name="adj" fmla="val 11852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22D3EE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9" name="Shape 7"/>
          <p:cNvSpPr/>
          <p:nvPr/>
        </p:nvSpPr>
        <p:spPr>
          <a:xfrm>
            <a:off x="731520" y="1874520"/>
            <a:ext cx="73152" cy="1234440"/>
          </a:xfrm>
          <a:prstGeom prst="rect">
            <a:avLst/>
          </a:prstGeom>
          <a:solidFill>
            <a:srgbClr val="22D3EE"/>
          </a:solidFill>
          <a:ln w="12700">
            <a:solidFill>
              <a:srgbClr val="22D3EE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960120" y="2039112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22D3EE"/>
                </a:solidFill>
              </a:rPr>
              <a:t>KNOW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960120" y="2377440"/>
            <a:ext cx="2971800" cy="61264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0B1220"/>
                </a:solidFill>
              </a:rPr>
              <a:t>Identify an AP and its common difference.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4434840" y="1874520"/>
            <a:ext cx="3383280" cy="1234440"/>
          </a:xfrm>
          <a:prstGeom prst="roundRect">
            <a:avLst>
              <a:gd name="adj" fmla="val 11852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BBF24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Shape 11"/>
          <p:cNvSpPr/>
          <p:nvPr/>
        </p:nvSpPr>
        <p:spPr>
          <a:xfrm>
            <a:off x="4434840" y="1874520"/>
            <a:ext cx="73152" cy="1234440"/>
          </a:xfrm>
          <a:prstGeom prst="rect">
            <a:avLst/>
          </a:prstGeom>
          <a:solidFill>
            <a:srgbClr val="FBBF24"/>
          </a:solidFill>
          <a:ln w="12700">
            <a:solidFill>
              <a:srgbClr val="FBBF24"/>
            </a:solidFill>
            <a:prstDash val="solid"/>
          </a:ln>
        </p:spPr>
        <p:txBody>
          <a:bodyPr/>
          <a:p/>
        </p:txBody>
      </p:sp>
      <p:sp>
        <p:nvSpPr>
          <p:cNvPr id="14" name="Text 12"/>
          <p:cNvSpPr/>
          <p:nvPr/>
        </p:nvSpPr>
        <p:spPr>
          <a:xfrm>
            <a:off x="4663440" y="2039112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FBBF24"/>
                </a:solidFill>
              </a:rPr>
              <a:t>USE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663440" y="2377440"/>
            <a:ext cx="2971800" cy="61264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0B1220"/>
                </a:solidFill>
              </a:rPr>
              <a:t>Apply aₙ = a + (n−1)d without memorising blindly.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8138160" y="1874520"/>
            <a:ext cx="3383280" cy="1234440"/>
          </a:xfrm>
          <a:prstGeom prst="roundRect">
            <a:avLst>
              <a:gd name="adj" fmla="val 11852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34D399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Shape 15"/>
          <p:cNvSpPr/>
          <p:nvPr/>
        </p:nvSpPr>
        <p:spPr>
          <a:xfrm>
            <a:off x="8138160" y="1874520"/>
            <a:ext cx="73152" cy="1234440"/>
          </a:xfrm>
          <a:prstGeom prst="rect">
            <a:avLst/>
          </a:prstGeom>
          <a:solidFill>
            <a:srgbClr val="34D399"/>
          </a:solidFill>
          <a:ln w="12700">
            <a:solidFill>
              <a:srgbClr val="34D399"/>
            </a:solidFill>
            <a:prstDash val="solid"/>
          </a:ln>
        </p:spPr>
        <p:txBody>
          <a:bodyPr/>
          <a:p/>
        </p:txBody>
      </p:sp>
      <p:sp>
        <p:nvSpPr>
          <p:cNvPr id="18" name="Text 16"/>
          <p:cNvSpPr/>
          <p:nvPr/>
        </p:nvSpPr>
        <p:spPr>
          <a:xfrm>
            <a:off x="8366760" y="2039112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34D399"/>
                </a:solidFill>
              </a:rPr>
              <a:t>EXPLAIN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8366760" y="2377440"/>
            <a:ext cx="2971800" cy="61264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0B1220"/>
                </a:solidFill>
              </a:rPr>
              <a:t>Show whether a number is a term and why.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731520" y="3840480"/>
            <a:ext cx="1828800" cy="256032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67E8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flow</a:t>
            </a:r>
            <a:endParaRPr lang="en-US" sz="1800" dirty="0"/>
          </a:p>
        </p:txBody>
      </p:sp>
      <p:sp>
        <p:nvSpPr>
          <p:cNvPr id="21" name="Shape 19"/>
          <p:cNvSpPr/>
          <p:nvPr/>
        </p:nvSpPr>
        <p:spPr>
          <a:xfrm>
            <a:off x="731520" y="4343400"/>
            <a:ext cx="1737360" cy="1005840"/>
          </a:xfrm>
          <a:prstGeom prst="roundRect">
            <a:avLst>
              <a:gd name="adj" fmla="val 12727"/>
            </a:avLst>
          </a:prstGeom>
          <a:solidFill>
            <a:srgbClr val="22D3EE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841248" y="4553712"/>
            <a:ext cx="1517904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0–8 min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Recap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2514600" y="4828032"/>
            <a:ext cx="411480" cy="0"/>
          </a:xfrm>
          <a:prstGeom prst="line">
            <a:avLst/>
          </a:prstGeom>
          <a:noFill/>
          <a:ln w="19050">
            <a:solidFill>
              <a:srgbClr val="94A3B8"/>
            </a:solidFill>
            <a:prstDash val="solid"/>
            <a:headEnd type="none"/>
            <a:tailEnd type="triangle"/>
          </a:ln>
        </p:spPr>
        <p:txBody>
          <a:bodyPr/>
          <a:p/>
        </p:txBody>
      </p:sp>
      <p:sp>
        <p:nvSpPr>
          <p:cNvPr id="24" name="Shape 22"/>
          <p:cNvSpPr/>
          <p:nvPr/>
        </p:nvSpPr>
        <p:spPr>
          <a:xfrm>
            <a:off x="2971800" y="4343400"/>
            <a:ext cx="1737360" cy="1005840"/>
          </a:xfrm>
          <a:prstGeom prst="roundRect">
            <a:avLst>
              <a:gd name="adj" fmla="val 12727"/>
            </a:avLst>
          </a:prstGeom>
          <a:solidFill>
            <a:srgbClr val="FBBF24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3081528" y="4553712"/>
            <a:ext cx="1517904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8–20 min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Guided problems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4754880" y="4828032"/>
            <a:ext cx="411480" cy="0"/>
          </a:xfrm>
          <a:prstGeom prst="line">
            <a:avLst/>
          </a:prstGeom>
          <a:noFill/>
          <a:ln w="19050">
            <a:solidFill>
              <a:srgbClr val="94A3B8"/>
            </a:solidFill>
            <a:prstDash val="solid"/>
            <a:headEnd type="none"/>
            <a:tailEnd type="triangle"/>
          </a:ln>
        </p:spPr>
        <p:txBody>
          <a:bodyPr/>
          <a:p/>
        </p:txBody>
      </p:sp>
      <p:sp>
        <p:nvSpPr>
          <p:cNvPr id="27" name="Shape 25"/>
          <p:cNvSpPr/>
          <p:nvPr/>
        </p:nvSpPr>
        <p:spPr>
          <a:xfrm>
            <a:off x="5212080" y="4343400"/>
            <a:ext cx="1737360" cy="1005840"/>
          </a:xfrm>
          <a:prstGeom prst="roundRect">
            <a:avLst>
              <a:gd name="adj" fmla="val 12727"/>
            </a:avLst>
          </a:prstGeom>
          <a:solidFill>
            <a:srgbClr val="34D399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5321808" y="4553712"/>
            <a:ext cx="1517904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t>20–28 min</a:t>
            </a:r>
          </a:p>
          <a:p>
            <a:r>
              <a:t>Class activity</a:t>
            </a:r>
          </a:p>
        </p:txBody>
      </p:sp>
      <p:sp>
        <p:nvSpPr>
          <p:cNvPr id="29" name="Shape 27"/>
          <p:cNvSpPr/>
          <p:nvPr/>
        </p:nvSpPr>
        <p:spPr>
          <a:xfrm>
            <a:off x="6995160" y="4828032"/>
            <a:ext cx="411480" cy="0"/>
          </a:xfrm>
          <a:prstGeom prst="line">
            <a:avLst/>
          </a:prstGeom>
          <a:noFill/>
          <a:ln w="19050">
            <a:solidFill>
              <a:srgbClr val="94A3B8"/>
            </a:solidFill>
            <a:prstDash val="solid"/>
            <a:headEnd type="none"/>
            <a:tailEnd type="triangle"/>
          </a:ln>
        </p:spPr>
        <p:txBody>
          <a:bodyPr/>
          <a:p/>
        </p:txBody>
      </p:sp>
      <p:sp>
        <p:nvSpPr>
          <p:cNvPr id="30" name="Shape 28"/>
          <p:cNvSpPr/>
          <p:nvPr/>
        </p:nvSpPr>
        <p:spPr>
          <a:xfrm>
            <a:off x="7452360" y="4343400"/>
            <a:ext cx="1737360" cy="1005840"/>
          </a:xfrm>
          <a:prstGeom prst="roundRect">
            <a:avLst>
              <a:gd name="adj" fmla="val 12727"/>
            </a:avLst>
          </a:prstGeom>
          <a:solidFill>
            <a:srgbClr val="A78BFA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7562088" y="4553712"/>
            <a:ext cx="1517904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28–35 min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Challenge problem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9235440" y="4828032"/>
            <a:ext cx="411480" cy="0"/>
          </a:xfrm>
          <a:prstGeom prst="line">
            <a:avLst/>
          </a:prstGeom>
          <a:noFill/>
          <a:ln w="19050">
            <a:solidFill>
              <a:srgbClr val="94A3B8"/>
            </a:solidFill>
            <a:prstDash val="solid"/>
            <a:headEnd type="none"/>
            <a:tailEnd type="triangle"/>
          </a:ln>
        </p:spPr>
        <p:txBody>
          <a:bodyPr/>
          <a:p/>
        </p:txBody>
      </p:sp>
      <p:sp>
        <p:nvSpPr>
          <p:cNvPr id="33" name="Shape 31"/>
          <p:cNvSpPr/>
          <p:nvPr/>
        </p:nvSpPr>
        <p:spPr>
          <a:xfrm>
            <a:off x="9692640" y="4343400"/>
            <a:ext cx="1737360" cy="1005840"/>
          </a:xfrm>
          <a:prstGeom prst="roundRect">
            <a:avLst>
              <a:gd name="adj" fmla="val 12727"/>
            </a:avLst>
          </a:prstGeom>
          <a:solidFill>
            <a:srgbClr val="FB7185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9802368" y="4553712"/>
            <a:ext cx="1517904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35–40 min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B1220"/>
                </a:solidFill>
              </a:rPr>
              <a:t>Assessment / optional sum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1182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Warm-up: Pattern Hunt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Vote with fingers: AP or not AP?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03</a:t>
            </a:r>
            <a:endParaRPr lang="en-US" sz="800" dirty="0"/>
          </a:p>
        </p:txBody>
      </p:sp>
      <p:pic>
        <p:nvPicPr>
          <p:cNvPr id="7" name="Image 0" descr="/mnt/data/honeycomb_crop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21040" y="1188720"/>
            <a:ext cx="3017520" cy="4389120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7635240" y="1051560"/>
            <a:ext cx="73152" cy="4617720"/>
          </a:xfrm>
          <a:prstGeom prst="rect">
            <a:avLst/>
          </a:prstGeom>
          <a:solidFill>
            <a:srgbClr val="22D3EE"/>
          </a:solidFill>
          <a:ln w="12700">
            <a:solidFill>
              <a:srgbClr val="22D3EE"/>
            </a:solidFill>
            <a:prstDash val="solid"/>
          </a:ln>
        </p:spPr>
        <p:txBody>
          <a:bodyPr/>
          <a:p/>
        </p:txBody>
      </p:sp>
      <p:sp>
        <p:nvSpPr>
          <p:cNvPr id="9" name="Shape 6"/>
          <p:cNvSpPr/>
          <p:nvPr/>
        </p:nvSpPr>
        <p:spPr>
          <a:xfrm>
            <a:off x="731520" y="1234440"/>
            <a:ext cx="6217920" cy="713232"/>
          </a:xfrm>
          <a:prstGeom prst="roundRect">
            <a:avLst>
              <a:gd name="adj" fmla="val 16667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4155">
                <a:alpha val="6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0" name="Text 7"/>
          <p:cNvSpPr/>
          <p:nvPr/>
        </p:nvSpPr>
        <p:spPr>
          <a:xfrm>
            <a:off x="914400" y="1435608"/>
            <a:ext cx="2926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BBF24"/>
                </a:solidFill>
              </a:rPr>
              <a:t>A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1417320" y="1389888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0B1220"/>
                </a:solidFill>
              </a:rPr>
              <a:t>3, 8, 13, 18, …</a:t>
            </a:r>
            <a:endParaRPr lang="en-US" sz="2100" dirty="0"/>
          </a:p>
        </p:txBody>
      </p:sp>
      <p:sp>
        <p:nvSpPr>
          <p:cNvPr id="12" name="Shape 9"/>
          <p:cNvSpPr/>
          <p:nvPr/>
        </p:nvSpPr>
        <p:spPr>
          <a:xfrm>
            <a:off x="731520" y="2258568"/>
            <a:ext cx="6217920" cy="713232"/>
          </a:xfrm>
          <a:prstGeom prst="roundRect">
            <a:avLst>
              <a:gd name="adj" fmla="val 16667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4155">
                <a:alpha val="6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914400" y="2459736"/>
            <a:ext cx="2926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BBF24"/>
                </a:solidFill>
              </a:rPr>
              <a:t>B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1417320" y="2414016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0B1220"/>
                </a:solidFill>
              </a:rPr>
              <a:t>10, 7, 4, 1, …</a:t>
            </a:r>
            <a:endParaRPr lang="en-US" sz="2100" dirty="0"/>
          </a:p>
        </p:txBody>
      </p:sp>
      <p:sp>
        <p:nvSpPr>
          <p:cNvPr id="15" name="Shape 12"/>
          <p:cNvSpPr/>
          <p:nvPr/>
        </p:nvSpPr>
        <p:spPr>
          <a:xfrm>
            <a:off x="731520" y="3282696"/>
            <a:ext cx="6217920" cy="713232"/>
          </a:xfrm>
          <a:prstGeom prst="roundRect">
            <a:avLst>
              <a:gd name="adj" fmla="val 16667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4155">
                <a:alpha val="6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Text 13"/>
          <p:cNvSpPr/>
          <p:nvPr/>
        </p:nvSpPr>
        <p:spPr>
          <a:xfrm>
            <a:off x="914400" y="3483864"/>
            <a:ext cx="2926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BBF24"/>
                </a:solidFill>
              </a:rPr>
              <a:t>C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1417320" y="3438144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0B1220"/>
                </a:solidFill>
              </a:rPr>
              <a:t>2, 4, 8, 16, …</a:t>
            </a:r>
            <a:endParaRPr lang="en-US" sz="2100" dirty="0"/>
          </a:p>
        </p:txBody>
      </p:sp>
      <p:sp>
        <p:nvSpPr>
          <p:cNvPr id="18" name="Shape 15"/>
          <p:cNvSpPr/>
          <p:nvPr/>
        </p:nvSpPr>
        <p:spPr>
          <a:xfrm>
            <a:off x="731520" y="4306824"/>
            <a:ext cx="6217920" cy="713232"/>
          </a:xfrm>
          <a:prstGeom prst="roundRect">
            <a:avLst>
              <a:gd name="adj" fmla="val 16667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4155">
                <a:alpha val="6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9" name="Text 16"/>
          <p:cNvSpPr/>
          <p:nvPr/>
        </p:nvSpPr>
        <p:spPr>
          <a:xfrm>
            <a:off x="914400" y="4507992"/>
            <a:ext cx="2926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BBF24"/>
                </a:solidFill>
              </a:rPr>
              <a:t>D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1417320" y="4462272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0B1220"/>
                </a:solidFill>
              </a:rPr>
              <a:t>5, 5, 5, 5, …</a:t>
            </a:r>
            <a:endParaRPr lang="en-US" sz="2100" dirty="0"/>
          </a:p>
        </p:txBody>
      </p:sp>
      <p:sp>
        <p:nvSpPr>
          <p:cNvPr id="21" name="Text 18"/>
          <p:cNvSpPr/>
          <p:nvPr/>
        </p:nvSpPr>
        <p:spPr>
          <a:xfrm>
            <a:off x="777240" y="5742432"/>
            <a:ext cx="6858000" cy="3200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r>
              <a:rPr sz="2000" b="1">
                <a:solidFill>
                  <a:srgbClr val="FFFFFF"/>
                </a:solidFill>
              </a:rPr>
              <a:t>What is the jump each time?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Core idea: AP = fixed jump pattern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Every term is made by adding the same number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04</a:t>
            </a:r>
            <a:endParaRPr lang="en-US" sz="800" dirty="0"/>
          </a:p>
        </p:txBody>
      </p:sp>
      <p:pic>
        <p:nvPicPr>
          <p:cNvPr id="7" name="Image 0" descr="/mnt/data/stairs_crop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49440" y="1188720"/>
            <a:ext cx="4480560" cy="3931920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777240" y="1325880"/>
            <a:ext cx="5669280" cy="3886200"/>
          </a:xfrm>
          <a:prstGeom prst="roundRect">
            <a:avLst>
              <a:gd name="adj" fmla="val 4706"/>
            </a:avLst>
          </a:prstGeom>
          <a:solidFill>
            <a:srgbClr val="FFFFFF">
              <a:alpha val="98000"/>
            </a:srgbClr>
          </a:solidFill>
          <a:ln w="15240">
            <a:solidFill>
              <a:srgbClr val="22D3EE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9" name="Text 6"/>
          <p:cNvSpPr/>
          <p:nvPr/>
        </p:nvSpPr>
        <p:spPr>
          <a:xfrm>
            <a:off x="1051560" y="1691640"/>
            <a:ext cx="5029200" cy="41148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0B122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3, 8, 13, 18, 23, …</a:t>
            </a:r>
            <a:endParaRPr lang="en-US" sz="3000" dirty="0"/>
          </a:p>
        </p:txBody>
      </p:sp>
      <p:sp>
        <p:nvSpPr>
          <p:cNvPr id="10" name="Text 7"/>
          <p:cNvSpPr/>
          <p:nvPr/>
        </p:nvSpPr>
        <p:spPr>
          <a:xfrm>
            <a:off x="1234440" y="2331720"/>
            <a:ext cx="4663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F59E0B"/>
                </a:solidFill>
              </a:rPr>
              <a:t>+5        +5        +5        +5</a:t>
            </a:r>
            <a:endParaRPr lang="en-US" sz="1900" dirty="0"/>
          </a:p>
        </p:txBody>
      </p:sp>
      <p:sp>
        <p:nvSpPr>
          <p:cNvPr id="11" name="Shape 8"/>
          <p:cNvSpPr/>
          <p:nvPr/>
        </p:nvSpPr>
        <p:spPr>
          <a:xfrm>
            <a:off x="1005840" y="3063240"/>
            <a:ext cx="1600200" cy="102412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22D3EE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05840" y="3063240"/>
            <a:ext cx="73152" cy="1024128"/>
          </a:xfrm>
          <a:prstGeom prst="rect">
            <a:avLst/>
          </a:prstGeom>
          <a:solidFill>
            <a:srgbClr val="22D3EE"/>
          </a:solidFill>
          <a:ln w="12700">
            <a:solidFill>
              <a:srgbClr val="22D3EE"/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1234440" y="3227832"/>
            <a:ext cx="1234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22D3EE"/>
                </a:solidFill>
              </a:rPr>
              <a:t>FIRST TERM</a:t>
            </a:r>
            <a:endParaRPr lang="en-US" sz="1000" dirty="0"/>
          </a:p>
        </p:txBody>
      </p:sp>
      <p:sp>
        <p:nvSpPr>
          <p:cNvPr id="14" name="Text 11"/>
          <p:cNvSpPr/>
          <p:nvPr/>
        </p:nvSpPr>
        <p:spPr>
          <a:xfrm>
            <a:off x="1234440" y="3566160"/>
            <a:ext cx="1188720" cy="40233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a = 3</a:t>
            </a:r>
            <a:endParaRPr lang="en-US" sz="2200" dirty="0"/>
          </a:p>
        </p:txBody>
      </p:sp>
      <p:sp>
        <p:nvSpPr>
          <p:cNvPr id="15" name="Shape 12"/>
          <p:cNvSpPr/>
          <p:nvPr/>
        </p:nvSpPr>
        <p:spPr>
          <a:xfrm>
            <a:off x="2788920" y="3063240"/>
            <a:ext cx="2103120" cy="102412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BBF24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2788920" y="3063240"/>
            <a:ext cx="73152" cy="1024128"/>
          </a:xfrm>
          <a:prstGeom prst="rect">
            <a:avLst/>
          </a:prstGeom>
          <a:solidFill>
            <a:srgbClr val="FBBF24"/>
          </a:solidFill>
          <a:ln w="12700">
            <a:solidFill>
              <a:srgbClr val="FBBF24"/>
            </a:solidFill>
            <a:prstDash val="solid"/>
          </a:ln>
        </p:spPr>
        <p:txBody>
          <a:bodyPr/>
          <a:p/>
        </p:txBody>
      </p:sp>
      <p:sp>
        <p:nvSpPr>
          <p:cNvPr id="17" name="Text 14"/>
          <p:cNvSpPr/>
          <p:nvPr/>
        </p:nvSpPr>
        <p:spPr>
          <a:xfrm>
            <a:off x="3017520" y="3227832"/>
            <a:ext cx="1737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FBBF24"/>
                </a:solidFill>
              </a:rPr>
              <a:t>COMMON DIFFERENCE</a:t>
            </a:r>
            <a:endParaRPr lang="en-US" sz="1000" dirty="0"/>
          </a:p>
        </p:txBody>
      </p:sp>
      <p:sp>
        <p:nvSpPr>
          <p:cNvPr id="18" name="Text 15"/>
          <p:cNvSpPr/>
          <p:nvPr/>
        </p:nvSpPr>
        <p:spPr>
          <a:xfrm>
            <a:off x="3017520" y="3566160"/>
            <a:ext cx="1691640" cy="40233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d = 5</a:t>
            </a:r>
            <a:endParaRPr lang="en-US" sz="2200" dirty="0"/>
          </a:p>
        </p:txBody>
      </p:sp>
      <p:sp>
        <p:nvSpPr>
          <p:cNvPr id="19" name="Shape 16"/>
          <p:cNvSpPr/>
          <p:nvPr/>
        </p:nvSpPr>
        <p:spPr>
          <a:xfrm>
            <a:off x="5074920" y="3063240"/>
            <a:ext cx="1143000" cy="102412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34D399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Shape 17"/>
          <p:cNvSpPr/>
          <p:nvPr/>
        </p:nvSpPr>
        <p:spPr>
          <a:xfrm>
            <a:off x="5074920" y="3063240"/>
            <a:ext cx="73152" cy="1024128"/>
          </a:xfrm>
          <a:prstGeom prst="rect">
            <a:avLst/>
          </a:prstGeom>
          <a:solidFill>
            <a:srgbClr val="34D399"/>
          </a:solidFill>
          <a:ln w="12700">
            <a:solidFill>
              <a:srgbClr val="34D399"/>
            </a:solidFill>
            <a:prstDash val="solid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5303520" y="3227832"/>
            <a:ext cx="777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34D399"/>
                </a:solidFill>
              </a:rPr>
              <a:t>TERM POSITION</a:t>
            </a:r>
            <a:endParaRPr lang="en-US" sz="1000" dirty="0"/>
          </a:p>
        </p:txBody>
      </p:sp>
      <p:sp>
        <p:nvSpPr>
          <p:cNvPr id="22" name="Text 19"/>
          <p:cNvSpPr/>
          <p:nvPr/>
        </p:nvSpPr>
        <p:spPr>
          <a:xfrm>
            <a:off x="5303520" y="3566160"/>
            <a:ext cx="731520" cy="40233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n</a:t>
            </a:r>
            <a:endParaRPr lang="en-US" sz="2200" dirty="0"/>
          </a:p>
        </p:txBody>
      </p:sp>
      <p:sp>
        <p:nvSpPr>
          <p:cNvPr id="23" name="Text 20"/>
          <p:cNvSpPr/>
          <p:nvPr/>
        </p:nvSpPr>
        <p:spPr>
          <a:xfrm>
            <a:off x="1051560" y="4626864"/>
            <a:ext cx="5120640" cy="256032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B71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Remember: d = next term − previous term</a:t>
            </a:r>
            <a:endParaRPr lang="en-US" sz="1800" dirty="0"/>
          </a:p>
        </p:txBody>
      </p:sp>
      <p:sp>
        <p:nvSpPr>
          <p:cNvPr id="24" name="Text 21"/>
          <p:cNvSpPr/>
          <p:nvPr/>
        </p:nvSpPr>
        <p:spPr>
          <a:xfrm>
            <a:off x="7178040" y="5321808"/>
            <a:ext cx="3931920" cy="5943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indent="0" marL="0">
              <a:buNone/>
            </a:pPr>
            <a:r>
              <a:rPr lang="en-US" sz="15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Stairs help us remember: moving from one term to the next is one equal jump.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B12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Why the formula has n − 1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Not a trick: it counts jumps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05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685800" y="1463040"/>
            <a:ext cx="1920240" cy="2194560"/>
          </a:xfrm>
          <a:prstGeom prst="roundRect">
            <a:avLst>
              <a:gd name="adj" fmla="val 7619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832104" y="1691640"/>
            <a:ext cx="16276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</a:rPr>
              <a:t>1st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777240" y="2240280"/>
            <a:ext cx="1737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a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850392" y="3063240"/>
            <a:ext cx="15910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75569"/>
                </a:solidFill>
              </a:rPr>
              <a:t>0 jumps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2624328" y="2560320"/>
            <a:ext cx="292608" cy="0"/>
          </a:xfrm>
          <a:prstGeom prst="line">
            <a:avLst/>
          </a:prstGeom>
          <a:noFill/>
          <a:ln w="16510">
            <a:solidFill>
              <a:srgbClr val="94A3B8"/>
            </a:solidFill>
            <a:prstDash val="solid"/>
            <a:tailEnd type="triangle"/>
          </a:ln>
        </p:spPr>
        <p:txBody>
          <a:bodyPr/>
          <a:p/>
        </p:txBody>
      </p:sp>
      <p:sp>
        <p:nvSpPr>
          <p:cNvPr id="12" name="Shape 10"/>
          <p:cNvSpPr/>
          <p:nvPr/>
        </p:nvSpPr>
        <p:spPr>
          <a:xfrm>
            <a:off x="2953512" y="1463040"/>
            <a:ext cx="1920240" cy="2194560"/>
          </a:xfrm>
          <a:prstGeom prst="roundRect">
            <a:avLst>
              <a:gd name="adj" fmla="val 7619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3099816" y="1691640"/>
            <a:ext cx="16276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</a:rPr>
              <a:t>2nd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044952" y="2240280"/>
            <a:ext cx="1737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a + d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3118104" y="3063240"/>
            <a:ext cx="15910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75569"/>
                </a:solidFill>
              </a:rPr>
              <a:t>1 jump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4892040" y="2560320"/>
            <a:ext cx="292608" cy="0"/>
          </a:xfrm>
          <a:prstGeom prst="line">
            <a:avLst/>
          </a:prstGeom>
          <a:noFill/>
          <a:ln w="16510">
            <a:solidFill>
              <a:srgbClr val="94A3B8"/>
            </a:solidFill>
            <a:prstDash val="solid"/>
            <a:tailEnd type="triangle"/>
          </a:ln>
        </p:spPr>
        <p:txBody>
          <a:bodyPr/>
          <a:p/>
        </p:txBody>
      </p:sp>
      <p:sp>
        <p:nvSpPr>
          <p:cNvPr id="17" name="Shape 15"/>
          <p:cNvSpPr/>
          <p:nvPr/>
        </p:nvSpPr>
        <p:spPr>
          <a:xfrm>
            <a:off x="5221224" y="1463040"/>
            <a:ext cx="1920240" cy="2194560"/>
          </a:xfrm>
          <a:prstGeom prst="roundRect">
            <a:avLst>
              <a:gd name="adj" fmla="val 7619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8" name="Text 16"/>
          <p:cNvSpPr/>
          <p:nvPr/>
        </p:nvSpPr>
        <p:spPr>
          <a:xfrm>
            <a:off x="5367528" y="1691640"/>
            <a:ext cx="16276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</a:rPr>
              <a:t>3rd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312664" y="2240280"/>
            <a:ext cx="1737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a + 2d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5385816" y="3063240"/>
            <a:ext cx="15910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75569"/>
                </a:solidFill>
              </a:rPr>
              <a:t>2 jumps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7159752" y="2560320"/>
            <a:ext cx="292608" cy="0"/>
          </a:xfrm>
          <a:prstGeom prst="line">
            <a:avLst/>
          </a:prstGeom>
          <a:noFill/>
          <a:ln w="16510">
            <a:solidFill>
              <a:srgbClr val="94A3B8"/>
            </a:solidFill>
            <a:prstDash val="solid"/>
            <a:tailEnd type="triangle"/>
          </a:ln>
        </p:spPr>
        <p:txBody>
          <a:bodyPr/>
          <a:p/>
        </p:txBody>
      </p:sp>
      <p:sp>
        <p:nvSpPr>
          <p:cNvPr id="22" name="Shape 20"/>
          <p:cNvSpPr/>
          <p:nvPr/>
        </p:nvSpPr>
        <p:spPr>
          <a:xfrm>
            <a:off x="7488936" y="1463040"/>
            <a:ext cx="1920240" cy="2194560"/>
          </a:xfrm>
          <a:prstGeom prst="roundRect">
            <a:avLst>
              <a:gd name="adj" fmla="val 7619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7635240" y="1691640"/>
            <a:ext cx="16276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</a:rPr>
              <a:t>4th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7580376" y="2240280"/>
            <a:ext cx="1737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a + 3d</a:t>
            </a:r>
            <a:endParaRPr lang="en-US" sz="2000" dirty="0"/>
          </a:p>
        </p:txBody>
      </p:sp>
      <p:sp>
        <p:nvSpPr>
          <p:cNvPr id="25" name="Text 23"/>
          <p:cNvSpPr/>
          <p:nvPr/>
        </p:nvSpPr>
        <p:spPr>
          <a:xfrm>
            <a:off x="7653528" y="3063240"/>
            <a:ext cx="15910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75569"/>
                </a:solidFill>
              </a:rPr>
              <a:t>3 jumps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9427464" y="2560320"/>
            <a:ext cx="292608" cy="0"/>
          </a:xfrm>
          <a:prstGeom prst="line">
            <a:avLst/>
          </a:prstGeom>
          <a:noFill/>
          <a:ln w="16510">
            <a:solidFill>
              <a:srgbClr val="94A3B8"/>
            </a:solidFill>
            <a:prstDash val="solid"/>
            <a:tailEnd type="triangle"/>
          </a:ln>
        </p:spPr>
        <p:txBody>
          <a:bodyPr/>
          <a:p/>
        </p:txBody>
      </p:sp>
      <p:sp>
        <p:nvSpPr>
          <p:cNvPr id="27" name="Shape 25"/>
          <p:cNvSpPr/>
          <p:nvPr/>
        </p:nvSpPr>
        <p:spPr>
          <a:xfrm>
            <a:off x="9756648" y="1463040"/>
            <a:ext cx="1920240" cy="2194560"/>
          </a:xfrm>
          <a:prstGeom prst="roundRect">
            <a:avLst>
              <a:gd name="adj" fmla="val 7619"/>
            </a:avLst>
          </a:prstGeom>
          <a:solidFill>
            <a:srgbClr val="FBBF24"/>
          </a:solidFill>
          <a:ln w="12700">
            <a:solidFill>
              <a:srgbClr val="FBBF24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9902952" y="1691640"/>
            <a:ext cx="16276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B1220"/>
                </a:solidFill>
              </a:rPr>
              <a:t>nth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9848088" y="2240280"/>
            <a:ext cx="1737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0B1220"/>
                </a:solidFill>
              </a:rPr>
              <a:t>a + (n−1)d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9921240" y="3063240"/>
            <a:ext cx="15910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75569"/>
                </a:solidFill>
              </a:rPr>
              <a:t>n−1 jumps</a:t>
            </a:r>
            <a:endParaRPr lang="en-US" sz="1050" dirty="0"/>
          </a:p>
        </p:txBody>
      </p:sp>
      <p:sp>
        <p:nvSpPr>
          <p:cNvPr id="31" name="Shape 29"/>
          <p:cNvSpPr/>
          <p:nvPr/>
        </p:nvSpPr>
        <p:spPr>
          <a:xfrm>
            <a:off x="3429000" y="4617720"/>
            <a:ext cx="5349240" cy="1005840"/>
          </a:xfrm>
          <a:prstGeom prst="roundRect">
            <a:avLst>
              <a:gd name="adj" fmla="val 10909"/>
            </a:avLst>
          </a:prstGeom>
          <a:solidFill>
            <a:srgbClr val="FFFFFF">
              <a:alpha val="94000"/>
            </a:srgbClr>
          </a:solidFill>
          <a:ln w="13970">
            <a:solidFill>
              <a:srgbClr val="22D3EE">
                <a:alpha val="8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3566160" y="4727448"/>
            <a:ext cx="5074920" cy="6217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0B122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aₙ = a + (n − 1)d</a:t>
            </a:r>
            <a:endParaRPr lang="en-US" sz="3100" dirty="0"/>
          </a:p>
        </p:txBody>
      </p:sp>
      <p:sp>
        <p:nvSpPr>
          <p:cNvPr id="33" name="Text 31"/>
          <p:cNvSpPr/>
          <p:nvPr/>
        </p:nvSpPr>
        <p:spPr>
          <a:xfrm>
            <a:off x="3611880" y="5394960"/>
            <a:ext cx="4983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60" dirty="0">
                <a:solidFill>
                  <a:srgbClr val="475569"/>
                </a:solidFill>
              </a:rPr>
              <a:t>start + number of jumps × jump size</a:t>
            </a:r>
            <a:endParaRPr lang="en-US" sz="76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AP Problem Machine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Use this same route for most Exercise 5.2 questions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06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914400" y="1325880"/>
            <a:ext cx="2834640" cy="777240"/>
          </a:xfrm>
          <a:prstGeom prst="roundRect">
            <a:avLst>
              <a:gd name="adj" fmla="val 21176"/>
            </a:avLst>
          </a:prstGeom>
          <a:solidFill>
            <a:srgbClr val="FFFFFF"/>
          </a:solidFill>
          <a:ln w="12700">
            <a:solidFill>
              <a:srgbClr val="E2E8F0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Shape 6"/>
          <p:cNvSpPr/>
          <p:nvPr/>
        </p:nvSpPr>
        <p:spPr>
          <a:xfrm>
            <a:off x="1078992" y="1490472"/>
            <a:ext cx="384048" cy="384048"/>
          </a:xfrm>
          <a:prstGeom prst="ellipse">
            <a:avLst/>
          </a:prstGeom>
          <a:solidFill>
            <a:srgbClr val="22D3EE"/>
          </a:solidFill>
          <a:ln w="12700">
            <a:solidFill>
              <a:srgbClr val="22D3EE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1078992" y="1572768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0B1220"/>
                </a:solidFill>
              </a:rPr>
              <a:t>1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1572768" y="1481328"/>
            <a:ext cx="201168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B1220"/>
                </a:solidFill>
              </a:rPr>
              <a:t>Identify first term: a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4663440" y="1325880"/>
            <a:ext cx="2834640" cy="777240"/>
          </a:xfrm>
          <a:prstGeom prst="roundRect">
            <a:avLst>
              <a:gd name="adj" fmla="val 21176"/>
            </a:avLst>
          </a:prstGeom>
          <a:solidFill>
            <a:srgbClr val="FFFFFF"/>
          </a:solidFill>
          <a:ln w="12700">
            <a:solidFill>
              <a:srgbClr val="E2E8F0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Shape 10"/>
          <p:cNvSpPr/>
          <p:nvPr/>
        </p:nvSpPr>
        <p:spPr>
          <a:xfrm>
            <a:off x="4828032" y="1490472"/>
            <a:ext cx="384048" cy="384048"/>
          </a:xfrm>
          <a:prstGeom prst="ellipse">
            <a:avLst/>
          </a:prstGeom>
          <a:solidFill>
            <a:srgbClr val="FBBF24"/>
          </a:solidFill>
          <a:ln w="12700">
            <a:solidFill>
              <a:srgbClr val="FBBF24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828032" y="1572768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0B1220"/>
                </a:solidFill>
              </a:rPr>
              <a:t>2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5321808" y="1481328"/>
            <a:ext cx="201168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B1220"/>
                </a:solidFill>
              </a:rPr>
              <a:t>Find d = second − first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8412480" y="1325880"/>
            <a:ext cx="2834640" cy="777240"/>
          </a:xfrm>
          <a:prstGeom prst="roundRect">
            <a:avLst>
              <a:gd name="adj" fmla="val 21176"/>
            </a:avLst>
          </a:prstGeom>
          <a:solidFill>
            <a:srgbClr val="FFFFFF"/>
          </a:solidFill>
          <a:ln w="12700">
            <a:solidFill>
              <a:srgbClr val="E2E8F0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Shape 14"/>
          <p:cNvSpPr/>
          <p:nvPr/>
        </p:nvSpPr>
        <p:spPr>
          <a:xfrm>
            <a:off x="8577072" y="1490472"/>
            <a:ext cx="384048" cy="384048"/>
          </a:xfrm>
          <a:prstGeom prst="ellipse">
            <a:avLst/>
          </a:prstGeom>
          <a:solidFill>
            <a:srgbClr val="34D399"/>
          </a:solidFill>
          <a:ln w="12700">
            <a:solidFill>
              <a:srgbClr val="34D399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8577072" y="1572768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0B1220"/>
                </a:solidFill>
              </a:rPr>
              <a:t>3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9070848" y="1481328"/>
            <a:ext cx="201168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B1220"/>
                </a:solidFill>
              </a:rPr>
              <a:t>Decide: given n or given aₙ?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2194560" y="2788920"/>
            <a:ext cx="3383280" cy="82296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E2E8F0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Shape 18"/>
          <p:cNvSpPr/>
          <p:nvPr/>
        </p:nvSpPr>
        <p:spPr>
          <a:xfrm>
            <a:off x="2359152" y="2953512"/>
            <a:ext cx="384048" cy="384048"/>
          </a:xfrm>
          <a:prstGeom prst="ellipse">
            <a:avLst/>
          </a:prstGeom>
          <a:solidFill>
            <a:srgbClr val="A78BFA"/>
          </a:solidFill>
          <a:ln w="12700">
            <a:solidFill>
              <a:srgbClr val="A78BFA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2359152" y="3035808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0B1220"/>
                </a:solidFill>
              </a:rPr>
              <a:t>4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852928" y="2944368"/>
            <a:ext cx="256032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B1220"/>
                </a:solidFill>
              </a:rPr>
              <a:t>Use aₙ = a + (n−1)d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6492240" y="2788920"/>
            <a:ext cx="4297680" cy="82296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E2E8F0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4" name="Shape 22"/>
          <p:cNvSpPr/>
          <p:nvPr/>
        </p:nvSpPr>
        <p:spPr>
          <a:xfrm>
            <a:off x="6656832" y="2953512"/>
            <a:ext cx="384048" cy="384048"/>
          </a:xfrm>
          <a:prstGeom prst="ellipse">
            <a:avLst/>
          </a:prstGeom>
          <a:solidFill>
            <a:srgbClr val="FB7185"/>
          </a:solidFill>
          <a:ln w="12700">
            <a:solidFill>
              <a:srgbClr val="FB7185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6656832" y="3035808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0B1220"/>
                </a:solidFill>
              </a:rPr>
              <a:t>5</a:t>
            </a:r>
            <a:endParaRPr lang="en-US" sz="900" dirty="0"/>
          </a:p>
        </p:txBody>
      </p:sp>
      <p:sp>
        <p:nvSpPr>
          <p:cNvPr id="26" name="Text 24"/>
          <p:cNvSpPr/>
          <p:nvPr/>
        </p:nvSpPr>
        <p:spPr>
          <a:xfrm>
            <a:off x="7150608" y="2944368"/>
            <a:ext cx="347472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B1220"/>
                </a:solidFill>
              </a:rPr>
              <a:t>If finding “which term”, n must be a positive integer</a:t>
            </a:r>
            <a:endParaRPr lang="en-US" sz="1300" dirty="0"/>
          </a:p>
        </p:txBody>
      </p:sp>
      <p:sp>
        <p:nvSpPr>
          <p:cNvPr id="27" name="Shape 25"/>
          <p:cNvSpPr/>
          <p:nvPr/>
        </p:nvSpPr>
        <p:spPr>
          <a:xfrm>
            <a:off x="1965960" y="4617720"/>
            <a:ext cx="8183880" cy="914400"/>
          </a:xfrm>
          <a:prstGeom prst="roundRect">
            <a:avLst>
              <a:gd name="adj" fmla="val 12000"/>
            </a:avLst>
          </a:prstGeom>
          <a:solidFill>
            <a:srgbClr val="FFFFFF">
              <a:alpha val="94000"/>
            </a:srgbClr>
          </a:solidFill>
          <a:ln w="13970">
            <a:solidFill>
              <a:srgbClr val="22D3EE">
                <a:alpha val="8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2103120" y="4727448"/>
            <a:ext cx="790956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0B122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Start → add equal jumps → reach target</a:t>
            </a:r>
            <a:endParaRPr lang="en-US" sz="3100" dirty="0"/>
          </a:p>
        </p:txBody>
      </p:sp>
      <p:sp>
        <p:nvSpPr>
          <p:cNvPr id="29" name="Text 27"/>
          <p:cNvSpPr/>
          <p:nvPr/>
        </p:nvSpPr>
        <p:spPr>
          <a:xfrm>
            <a:off x="2148840" y="5303520"/>
            <a:ext cx="78181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60" dirty="0">
                <a:solidFill>
                  <a:srgbClr val="475569"/>
                </a:solidFill>
              </a:rPr>
              <a:t>Think before calculating</a:t>
            </a:r>
            <a:endParaRPr lang="en-US" sz="76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B12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Guided problem 1: Direct nth term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Find the 30th term of 10, 7, 4, …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07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777240" y="1234440"/>
            <a:ext cx="5120640" cy="1097280"/>
          </a:xfrm>
          <a:prstGeom prst="roundRect">
            <a:avLst>
              <a:gd name="adj" fmla="val 1333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BBF24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Shape 6"/>
          <p:cNvSpPr/>
          <p:nvPr/>
        </p:nvSpPr>
        <p:spPr>
          <a:xfrm>
            <a:off x="777240" y="1234440"/>
            <a:ext cx="73152" cy="1097280"/>
          </a:xfrm>
          <a:prstGeom prst="rect">
            <a:avLst/>
          </a:prstGeom>
          <a:solidFill>
            <a:srgbClr val="FBBF24"/>
          </a:solidFill>
          <a:ln w="12700">
            <a:solidFill>
              <a:srgbClr val="FBBF24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1005840" y="1399032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FBBF24"/>
                </a:solidFill>
              </a:rPr>
              <a:t>QUESTION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1005840" y="1737360"/>
            <a:ext cx="4709160" cy="47548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400" dirty="0">
                <a:solidFill>
                  <a:srgbClr val="0B1220"/>
                </a:solidFill>
              </a:rPr>
              <a:t>30th term of the AP: 10, 7, 4, … is?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960120" y="2651760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A) 97     B) 77     C) −77     D) −87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583680" y="1234440"/>
            <a:ext cx="4754880" cy="4114800"/>
          </a:xfrm>
          <a:prstGeom prst="roundRect">
            <a:avLst>
              <a:gd name="adj" fmla="val 4000"/>
            </a:avLst>
          </a:prstGeom>
          <a:solidFill>
            <a:srgbClr val="FFFFFF">
              <a:alpha val="98000"/>
            </a:srgbClr>
          </a:solidFill>
          <a:ln w="1397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6903720" y="1600200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t>Try first</a:t>
            </a:r>
          </a:p>
        </p:txBody>
      </p:sp>
      <p:sp>
        <p:nvSpPr>
          <p:cNvPr id="14" name="Text 12"/>
          <p:cNvSpPr/>
          <p:nvPr/>
        </p:nvSpPr>
        <p:spPr>
          <a:xfrm>
            <a:off x="6903720" y="2148840"/>
            <a:ext cx="4114800" cy="2011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t>Identify before solving:</a:t>
            </a:r>
          </a:p>
          <a:p/>
          <a:p>
            <a:r>
              <a:t>• a = ?</a:t>
            </a:r>
          </a:p>
          <a:p>
            <a:r>
              <a:t>• d = ?</a:t>
            </a:r>
          </a:p>
          <a:p>
            <a:r>
              <a:t>• number of jumps = ?</a:t>
            </a:r>
          </a:p>
        </p:txBody>
      </p:sp>
      <p:sp>
        <p:nvSpPr>
          <p:cNvPr id="15" name="Text 13"/>
          <p:cNvSpPr/>
          <p:nvPr/>
        </p:nvSpPr>
        <p:spPr>
          <a:xfrm>
            <a:off x="6903720" y="4681728"/>
            <a:ext cx="4023360" cy="3200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r>
              <a:t>Set up first, then calculate.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Solution: 30th term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The 30th term has 29 jumps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08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822960" y="1143000"/>
            <a:ext cx="4023360" cy="868680"/>
          </a:xfrm>
          <a:prstGeom prst="roundRect">
            <a:avLst>
              <a:gd name="adj" fmla="val 12632"/>
            </a:avLst>
          </a:prstGeom>
          <a:solidFill>
            <a:srgbClr val="FFFFFF">
              <a:alpha val="94000"/>
            </a:srgbClr>
          </a:solidFill>
          <a:ln w="13970">
            <a:solidFill>
              <a:srgbClr val="22D3EE">
                <a:alpha val="8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960120" y="1252728"/>
            <a:ext cx="3749040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0B122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aₙ = a + (n − 1)d</a:t>
            </a:r>
            <a:endParaRPr lang="en-US" sz="3100" dirty="0"/>
          </a:p>
        </p:txBody>
      </p:sp>
      <p:sp>
        <p:nvSpPr>
          <p:cNvPr id="9" name="Text 7"/>
          <p:cNvSpPr/>
          <p:nvPr/>
        </p:nvSpPr>
        <p:spPr>
          <a:xfrm>
            <a:off x="1005840" y="1783080"/>
            <a:ext cx="3657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60" dirty="0">
                <a:solidFill>
                  <a:srgbClr val="475569"/>
                </a:solidFill>
              </a:rPr>
              <a:t>formula</a:t>
            </a:r>
            <a:endParaRPr lang="en-US" sz="760" dirty="0"/>
          </a:p>
        </p:txBody>
      </p:sp>
      <p:sp>
        <p:nvSpPr>
          <p:cNvPr id="10" name="Shape 8"/>
          <p:cNvSpPr/>
          <p:nvPr/>
        </p:nvSpPr>
        <p:spPr>
          <a:xfrm>
            <a:off x="1005840" y="2331720"/>
            <a:ext cx="6035040" cy="438912"/>
          </a:xfrm>
          <a:prstGeom prst="roundRect">
            <a:avLst>
              <a:gd name="adj" fmla="val 20833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1207008" y="2441448"/>
            <a:ext cx="5577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0B1220"/>
                </a:solidFill>
              </a:rPr>
              <a:t>a = 10, d = 7 − 10 = −3, n = 30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1005840" y="2971800"/>
            <a:ext cx="6035040" cy="438912"/>
          </a:xfrm>
          <a:prstGeom prst="roundRect">
            <a:avLst>
              <a:gd name="adj" fmla="val 20833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1207008" y="3081528"/>
            <a:ext cx="5577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0B1220"/>
                </a:solidFill>
              </a:rPr>
              <a:t>a₃₀ = 10 + (30 − 1)(−3)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1005840" y="3611880"/>
            <a:ext cx="6035040" cy="438912"/>
          </a:xfrm>
          <a:prstGeom prst="roundRect">
            <a:avLst>
              <a:gd name="adj" fmla="val 20833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1207008" y="3721608"/>
            <a:ext cx="5577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0B1220"/>
                </a:solidFill>
              </a:rPr>
              <a:t>a₃₀ = 10 − 87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1005840" y="4251960"/>
            <a:ext cx="6035040" cy="438912"/>
          </a:xfrm>
          <a:prstGeom prst="roundRect">
            <a:avLst>
              <a:gd name="adj" fmla="val 20833"/>
            </a:avLst>
          </a:prstGeom>
          <a:solidFill>
            <a:srgbClr val="FBBF24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1207008" y="4361688"/>
            <a:ext cx="5577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0B1220"/>
                </a:solidFill>
              </a:rPr>
              <a:t>a₃₀ = −77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7863840" y="2011680"/>
            <a:ext cx="3108960" cy="45720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67E8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Key idea: 30th term ≠ 30 jumps</a:t>
            </a:r>
            <a:endParaRPr lang="en-US" sz="2800" dirty="0"/>
          </a:p>
        </p:txBody>
      </p:sp>
      <p:sp>
        <p:nvSpPr>
          <p:cNvPr id="19" name="Shape 17"/>
          <p:cNvSpPr/>
          <p:nvPr/>
        </p:nvSpPr>
        <p:spPr>
          <a:xfrm>
            <a:off x="7680960" y="3154680"/>
            <a:ext cx="3337560" cy="1188720"/>
          </a:xfrm>
          <a:prstGeom prst="roundRect">
            <a:avLst>
              <a:gd name="adj" fmla="val 12308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B7185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Shape 18"/>
          <p:cNvSpPr/>
          <p:nvPr/>
        </p:nvSpPr>
        <p:spPr>
          <a:xfrm>
            <a:off x="7680960" y="3154680"/>
            <a:ext cx="73152" cy="1188720"/>
          </a:xfrm>
          <a:prstGeom prst="rect">
            <a:avLst/>
          </a:prstGeom>
          <a:solidFill>
            <a:srgbClr val="FB7185"/>
          </a:solidFill>
          <a:ln w="12700">
            <a:solidFill>
              <a:srgbClr val="FB7185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7909560" y="3319272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FB7185"/>
                </a:solidFill>
              </a:rPr>
              <a:t>COMMON MISTAKE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7909560" y="3657600"/>
            <a:ext cx="292608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Using 30d instead of 29d.</a:t>
            </a:r>
            <a:endParaRPr lang="en-US" sz="2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1182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Guided problem 2: Which term?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Which term of 3, 8, 13, 18, … is 78?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09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822960" y="1280160"/>
            <a:ext cx="4709160" cy="4206240"/>
          </a:xfrm>
          <a:prstGeom prst="roundRect">
            <a:avLst>
              <a:gd name="adj" fmla="val 4348"/>
            </a:avLst>
          </a:prstGeom>
          <a:solidFill>
            <a:srgbClr val="FFFFFF">
              <a:alpha val="97000"/>
            </a:srgbClr>
          </a:solidFill>
          <a:ln w="16510">
            <a:solidFill>
              <a:srgbClr val="34D399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1097280" y="1691640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0B1220"/>
                </a:solidFill>
              </a:rPr>
              <a:t>3, 8, 13, 18, …, 78</a:t>
            </a:r>
            <a:endParaRPr lang="en-US" sz="2600" dirty="0"/>
          </a:p>
        </p:txBody>
      </p:sp>
      <p:sp>
        <p:nvSpPr>
          <p:cNvPr id="9" name="Text 7"/>
          <p:cNvSpPr/>
          <p:nvPr/>
        </p:nvSpPr>
        <p:spPr>
          <a:xfrm>
            <a:off x="1234440" y="2606040"/>
            <a:ext cx="388620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0B1220"/>
                </a:solidFill>
              </a:rPr>
              <a:t>Here the value is given.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b="1" dirty="0">
                <a:solidFill>
                  <a:srgbClr val="0B1220"/>
                </a:solidFill>
              </a:rPr>
              <a:t>The position is unknown.</a:t>
            </a:r>
            <a:endParaRPr lang="en-US" sz="2300" dirty="0"/>
          </a:p>
        </p:txBody>
      </p:sp>
      <p:sp>
        <p:nvSpPr>
          <p:cNvPr id="10" name="Shape 8"/>
          <p:cNvSpPr/>
          <p:nvPr/>
        </p:nvSpPr>
        <p:spPr>
          <a:xfrm>
            <a:off x="1965960" y="4069080"/>
            <a:ext cx="2194560" cy="310896"/>
          </a:xfrm>
          <a:prstGeom prst="roundRect">
            <a:avLst>
              <a:gd name="adj" fmla="val 23529"/>
            </a:avLst>
          </a:prstGeom>
          <a:solidFill>
            <a:srgbClr val="34D399">
              <a:alpha val="95000"/>
            </a:srgbClr>
          </a:solidFill>
          <a:ln w="12700">
            <a:solidFill>
              <a:srgbClr val="34D399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057400" y="4133088"/>
            <a:ext cx="201168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60" b="1" dirty="0">
                <a:solidFill>
                  <a:srgbClr val="0B1220"/>
                </a:solidFill>
              </a:rPr>
              <a:t>n is the unknown</a:t>
            </a:r>
            <a:endParaRPr lang="en-US" sz="860" dirty="0"/>
          </a:p>
        </p:txBody>
      </p:sp>
      <p:sp>
        <p:nvSpPr>
          <p:cNvPr id="12" name="Shape 10"/>
          <p:cNvSpPr/>
          <p:nvPr/>
        </p:nvSpPr>
        <p:spPr>
          <a:xfrm>
            <a:off x="6492240" y="1280160"/>
            <a:ext cx="4572000" cy="4206240"/>
          </a:xfrm>
          <a:prstGeom prst="roundRect">
            <a:avLst>
              <a:gd name="adj" fmla="val 4348"/>
            </a:avLst>
          </a:prstGeom>
          <a:solidFill>
            <a:srgbClr val="0F172A"/>
          </a:solidFill>
          <a:ln w="1524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6812280" y="1691640"/>
            <a:ext cx="3886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t>Identify first:</a:t>
            </a:r>
          </a:p>
        </p:txBody>
      </p:sp>
      <p:sp>
        <p:nvSpPr>
          <p:cNvPr id="14" name="Text 12"/>
          <p:cNvSpPr/>
          <p:nvPr/>
        </p:nvSpPr>
        <p:spPr>
          <a:xfrm>
            <a:off x="6903720" y="2331720"/>
            <a:ext cx="3657600" cy="10972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r>
              <a:t>• a = ?</a:t>
            </a:r>
          </a:p>
          <a:p>
            <a:r>
              <a:t>• d = ?</a:t>
            </a:r>
          </a:p>
          <a:p>
            <a:r>
              <a:t>• aₙ = ?</a:t>
            </a:r>
          </a:p>
        </p:txBody>
      </p:sp>
      <p:sp>
        <p:nvSpPr>
          <p:cNvPr id="15" name="Text 13"/>
          <p:cNvSpPr/>
          <p:nvPr/>
        </p:nvSpPr>
        <p:spPr>
          <a:xfrm>
            <a:off x="6903720" y="4251960"/>
            <a:ext cx="3474720" cy="29260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r>
              <a:t>Set aₙ = 78 and find 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Solution: Which term is 78?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Make n the hero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10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1005840" y="1325880"/>
            <a:ext cx="5577840" cy="548640"/>
          </a:xfrm>
          <a:prstGeom prst="roundRect">
            <a:avLst>
              <a:gd name="adj" fmla="val 200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1234440" y="1481328"/>
            <a:ext cx="5029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a = 3, d = 5, aₙ = 78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1005840" y="2103120"/>
            <a:ext cx="5577840" cy="548640"/>
          </a:xfrm>
          <a:prstGeom prst="roundRect">
            <a:avLst>
              <a:gd name="adj" fmla="val 200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1234440" y="2258568"/>
            <a:ext cx="5029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78 = 3 + (n − 1)5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005840" y="2880360"/>
            <a:ext cx="5577840" cy="548640"/>
          </a:xfrm>
          <a:prstGeom prst="roundRect">
            <a:avLst>
              <a:gd name="adj" fmla="val 200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1234440" y="3035808"/>
            <a:ext cx="5029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75 = 5(n − 1)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1005840" y="3657600"/>
            <a:ext cx="5577840" cy="548640"/>
          </a:xfrm>
          <a:prstGeom prst="roundRect">
            <a:avLst>
              <a:gd name="adj" fmla="val 200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4" name="Text 12"/>
          <p:cNvSpPr/>
          <p:nvPr/>
        </p:nvSpPr>
        <p:spPr>
          <a:xfrm>
            <a:off x="1234440" y="3813048"/>
            <a:ext cx="5029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15 = n − 1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1005840" y="4434840"/>
            <a:ext cx="5577840" cy="548640"/>
          </a:xfrm>
          <a:prstGeom prst="roundRect">
            <a:avLst>
              <a:gd name="adj" fmla="val 20000"/>
            </a:avLst>
          </a:prstGeom>
          <a:solidFill>
            <a:srgbClr val="34D399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1234440" y="4590288"/>
            <a:ext cx="5029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B1220"/>
                </a:solidFill>
              </a:rPr>
              <a:t>n = 16</a:t>
            </a:r>
            <a:endParaRPr lang="en-US" sz="2400" dirty="0"/>
          </a:p>
        </p:txBody>
      </p:sp>
      <p:sp>
        <p:nvSpPr>
          <p:cNvPr id="17" name="Shape 15"/>
          <p:cNvSpPr/>
          <p:nvPr/>
        </p:nvSpPr>
        <p:spPr>
          <a:xfrm>
            <a:off x="7498080" y="1691640"/>
            <a:ext cx="3474720" cy="3017520"/>
          </a:xfrm>
          <a:prstGeom prst="roundRect">
            <a:avLst>
              <a:gd name="adj" fmla="val 6061"/>
            </a:avLst>
          </a:prstGeom>
          <a:solidFill>
            <a:srgbClr val="FBBF24"/>
          </a:solidFill>
          <a:ln w="12700">
            <a:solidFill>
              <a:srgbClr val="FBBF24"/>
            </a:solidFill>
            <a:prstDash val="solid"/>
          </a:ln>
        </p:spPr>
        <p:txBody>
          <a:bodyPr/>
          <a:p/>
        </p:txBody>
      </p:sp>
      <p:sp>
        <p:nvSpPr>
          <p:cNvPr id="18" name="Text 16"/>
          <p:cNvSpPr/>
          <p:nvPr/>
        </p:nvSpPr>
        <p:spPr>
          <a:xfrm>
            <a:off x="7818120" y="205740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0B1220"/>
                </a:solidFill>
              </a:rPr>
              <a:t>Answer</a:t>
            </a:r>
            <a:endParaRPr lang="en-US" sz="1900" dirty="0"/>
          </a:p>
        </p:txBody>
      </p:sp>
      <p:sp>
        <p:nvSpPr>
          <p:cNvPr id="19" name="Text 17"/>
          <p:cNvSpPr/>
          <p:nvPr/>
        </p:nvSpPr>
        <p:spPr>
          <a:xfrm>
            <a:off x="7818120" y="2697480"/>
            <a:ext cx="28346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300" b="1" dirty="0">
                <a:solidFill>
                  <a:srgbClr val="0B1220"/>
                </a:solidFill>
              </a:rPr>
              <a:t>78 is the</a:t>
            </a:r>
            <a:endParaRPr lang="en-US" sz="3300" dirty="0"/>
          </a:p>
          <a:p>
            <a:pPr algn="ctr" indent="0" marL="0">
              <a:buNone/>
            </a:pPr>
            <a:r>
              <a:rPr lang="en-US" sz="3300" b="1" dirty="0">
                <a:solidFill>
                  <a:srgbClr val="0B1220"/>
                </a:solidFill>
              </a:rPr>
              <a:t>16th term</a:t>
            </a:r>
            <a:endParaRPr lang="en-US" sz="33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B12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Check whether a number is a term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AP: 11, 8, 5, 2, …   Is −150 a term?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11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731520" y="1188720"/>
            <a:ext cx="5394960" cy="1051560"/>
          </a:xfrm>
          <a:prstGeom prst="roundRect">
            <a:avLst>
              <a:gd name="adj" fmla="val 1391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B7185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Shape 6"/>
          <p:cNvSpPr/>
          <p:nvPr/>
        </p:nvSpPr>
        <p:spPr>
          <a:xfrm>
            <a:off x="731520" y="1188720"/>
            <a:ext cx="73152" cy="1051560"/>
          </a:xfrm>
          <a:prstGeom prst="rect">
            <a:avLst/>
          </a:prstGeom>
          <a:solidFill>
            <a:srgbClr val="FB7185"/>
          </a:solidFill>
          <a:ln w="12700">
            <a:solidFill>
              <a:srgbClr val="FB7185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60120" y="1353312"/>
            <a:ext cx="5029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FB7185"/>
                </a:solidFill>
              </a:rPr>
              <a:t>THINK FIRST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960120" y="1691640"/>
            <a:ext cx="4983480" cy="42976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If −150 is a term, its position n must be a positive whole number.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914400" y="2606040"/>
            <a:ext cx="5212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a = 11, d = −3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914400" y="3108960"/>
            <a:ext cx="5212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−150 = 11 + (n−1)(−3)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914400" y="3611880"/>
            <a:ext cx="5212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−150 = 14 − 3n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914400" y="4114800"/>
            <a:ext cx="5212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−164 = −3n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914400" y="4617720"/>
            <a:ext cx="5212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n = 164/3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6903720" y="1508760"/>
            <a:ext cx="4206240" cy="3520440"/>
          </a:xfrm>
          <a:prstGeom prst="roundRect">
            <a:avLst>
              <a:gd name="adj" fmla="val 5195"/>
            </a:avLst>
          </a:prstGeom>
          <a:solidFill>
            <a:srgbClr val="FFFFFF">
              <a:alpha val="99000"/>
            </a:srgbClr>
          </a:solidFill>
          <a:ln w="16510">
            <a:solidFill>
              <a:srgbClr val="FB7185">
                <a:alpha val="8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7223760" y="1920240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0B1220"/>
                </a:solidFill>
              </a:rPr>
              <a:t>Interpretation matters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7315200" y="2651760"/>
            <a:ext cx="338328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0B1220"/>
                </a:solidFill>
              </a:rPr>
              <a:t>164/3 is not a position like</a:t>
            </a:r>
            <a:endParaRPr lang="en-US" sz="2100" dirty="0"/>
          </a:p>
          <a:p>
            <a:pPr algn="ctr" indent="0" marL="0">
              <a:buNone/>
            </a:pPr>
            <a:r>
              <a:rPr lang="en-US" sz="2100" dirty="0">
                <a:solidFill>
                  <a:srgbClr val="0B1220"/>
                </a:solidFill>
              </a:rPr>
              <a:t>1st, 2nd, 3rd, …</a:t>
            </a:r>
            <a:endParaRPr lang="en-US" sz="2100" dirty="0"/>
          </a:p>
        </p:txBody>
      </p:sp>
      <p:sp>
        <p:nvSpPr>
          <p:cNvPr id="19" name="Text 17"/>
          <p:cNvSpPr/>
          <p:nvPr/>
        </p:nvSpPr>
        <p:spPr>
          <a:xfrm>
            <a:off x="7406640" y="4069080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B7185"/>
                </a:solidFill>
              </a:rPr>
              <a:t>So −150 is not a term.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sz="2400" b="1">
                <a:solidFill>
                  <a:srgbClr val="FFFFFF"/>
                </a:solidFill>
              </a:rPr>
              <a:t>Class activity: Your turn</a:t>
            </a:r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r>
              <a:rPr sz="1300" b="0">
                <a:solidFill>
                  <a:srgbClr val="CFD8E4"/>
                </a:solidFill>
              </a:rPr>
              <a:t>90 seconds • solve in pairs</a:t>
            </a:r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 b="0">
                <a:solidFill>
                  <a:srgbClr val="CFD8E4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CFD8E4"/>
                </a:solidFill>
              </a:rPr>
              <a:t>12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777240" y="1600200"/>
            <a:ext cx="10652760" cy="2834640"/>
          </a:xfrm>
          <a:prstGeom prst="roundRect">
            <a:avLst>
              <a:gd name="adj" fmla="val 21739"/>
            </a:avLst>
          </a:prstGeom>
          <a:solidFill>
            <a:srgbClr val="0B1220"/>
          </a:solidFill>
          <a:ln w="12700">
            <a:solidFill>
              <a:srgbClr val="0B1220"/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960120" y="2240280"/>
            <a:ext cx="1014984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sz="4200" b="1">
                <a:solidFill>
                  <a:srgbClr val="FFFFFF"/>
                </a:solidFill>
              </a:rPr>
              <a:t>How many multiples of 4 lie between</a:t>
            </a:r>
          </a:p>
          <a:p>
            <a:pPr algn="ctr"/>
            <a:r>
              <a:rPr sz="4200" b="1">
                <a:solidFill>
                  <a:srgbClr val="FFFFFF"/>
                </a:solidFill>
              </a:rPr>
              <a:t>10 and 250?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Activity solution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Multiples of 4 between 10 and 250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13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914400" y="1280160"/>
            <a:ext cx="10241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BBF24"/>
                </a:solidFill>
              </a:rPr>
              <a:t>12, 16, 20, …, 248</a:t>
            </a:r>
            <a:endParaRPr lang="en-US" sz="3400" dirty="0"/>
          </a:p>
        </p:txBody>
      </p:sp>
      <p:sp>
        <p:nvSpPr>
          <p:cNvPr id="8" name="Shape 6"/>
          <p:cNvSpPr/>
          <p:nvPr/>
        </p:nvSpPr>
        <p:spPr>
          <a:xfrm>
            <a:off x="1965960" y="2057400"/>
            <a:ext cx="5212080" cy="384048"/>
          </a:xfrm>
          <a:prstGeom prst="roundRect">
            <a:avLst>
              <a:gd name="adj" fmla="val 19048"/>
            </a:avLst>
          </a:prstGeom>
          <a:solidFill>
            <a:srgbClr val="FFFFFF">
              <a:alpha val="94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2148840" y="2148840"/>
            <a:ext cx="4846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0B1220"/>
                </a:solidFill>
              </a:rPr>
              <a:t>a = 12, d = 4, aₙ = 248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1965960" y="2587752"/>
            <a:ext cx="5212080" cy="384048"/>
          </a:xfrm>
          <a:prstGeom prst="roundRect">
            <a:avLst>
              <a:gd name="adj" fmla="val 19048"/>
            </a:avLst>
          </a:prstGeom>
          <a:solidFill>
            <a:srgbClr val="FFFFFF">
              <a:alpha val="94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148840" y="2679192"/>
            <a:ext cx="4846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0B1220"/>
                </a:solidFill>
              </a:rPr>
              <a:t>248 = 12 + (n − 1)4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1965960" y="3118104"/>
            <a:ext cx="5212080" cy="384048"/>
          </a:xfrm>
          <a:prstGeom prst="roundRect">
            <a:avLst>
              <a:gd name="adj" fmla="val 19048"/>
            </a:avLst>
          </a:prstGeom>
          <a:solidFill>
            <a:srgbClr val="FFFFFF">
              <a:alpha val="94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148840" y="3209544"/>
            <a:ext cx="4846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0B1220"/>
                </a:solidFill>
              </a:rPr>
              <a:t>236 = 4(n − 1)</a:t>
            </a:r>
            <a:endParaRPr lang="en-US" sz="1700" dirty="0"/>
          </a:p>
        </p:txBody>
      </p:sp>
      <p:sp>
        <p:nvSpPr>
          <p:cNvPr id="14" name="Shape 12"/>
          <p:cNvSpPr/>
          <p:nvPr/>
        </p:nvSpPr>
        <p:spPr>
          <a:xfrm>
            <a:off x="1965960" y="3648456"/>
            <a:ext cx="5212080" cy="384048"/>
          </a:xfrm>
          <a:prstGeom prst="roundRect">
            <a:avLst>
              <a:gd name="adj" fmla="val 19048"/>
            </a:avLst>
          </a:prstGeom>
          <a:solidFill>
            <a:srgbClr val="FFFFFF">
              <a:alpha val="94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2148840" y="3739896"/>
            <a:ext cx="4846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0B1220"/>
                </a:solidFill>
              </a:rPr>
              <a:t>59 = n − 1</a:t>
            </a:r>
            <a:endParaRPr lang="en-US" sz="1700" dirty="0"/>
          </a:p>
        </p:txBody>
      </p:sp>
      <p:sp>
        <p:nvSpPr>
          <p:cNvPr id="16" name="Shape 14"/>
          <p:cNvSpPr/>
          <p:nvPr/>
        </p:nvSpPr>
        <p:spPr>
          <a:xfrm>
            <a:off x="1965960" y="4178808"/>
            <a:ext cx="5212080" cy="384048"/>
          </a:xfrm>
          <a:prstGeom prst="roundRect">
            <a:avLst>
              <a:gd name="adj" fmla="val 19048"/>
            </a:avLst>
          </a:prstGeom>
          <a:solidFill>
            <a:srgbClr val="FFFFFF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2148840" y="4270248"/>
            <a:ext cx="4846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0B1220"/>
                </a:solidFill>
              </a:rPr>
              <a:t>n = 60</a:t>
            </a:r>
            <a:endParaRPr lang="en-US" sz="1900" dirty="0"/>
          </a:p>
        </p:txBody>
      </p:sp>
      <p:sp>
        <p:nvSpPr>
          <p:cNvPr id="18" name="Shape 16"/>
          <p:cNvSpPr/>
          <p:nvPr/>
        </p:nvSpPr>
        <p:spPr>
          <a:xfrm>
            <a:off x="7818120" y="2377440"/>
            <a:ext cx="2560320" cy="2194560"/>
          </a:xfrm>
          <a:prstGeom prst="roundRect">
            <a:avLst>
              <a:gd name="adj" fmla="val 8333"/>
            </a:avLst>
          </a:prstGeom>
          <a:solidFill>
            <a:srgbClr val="34D399"/>
          </a:solidFill>
          <a:ln w="12700">
            <a:solidFill>
              <a:srgbClr val="34D399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8046720" y="2761488"/>
            <a:ext cx="2103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500" b="1" dirty="0">
                <a:solidFill>
                  <a:srgbClr val="0B1220"/>
                </a:solidFill>
              </a:rPr>
              <a:t>60</a:t>
            </a:r>
            <a:endParaRPr lang="en-US" sz="5500" dirty="0"/>
          </a:p>
        </p:txBody>
      </p:sp>
      <p:sp>
        <p:nvSpPr>
          <p:cNvPr id="20" name="Text 18"/>
          <p:cNvSpPr/>
          <p:nvPr/>
        </p:nvSpPr>
        <p:spPr>
          <a:xfrm>
            <a:off x="8092440" y="379476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multiples</a:t>
            </a:r>
            <a:endParaRPr lang="en-US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1182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Interesting problem: The “number filter” trick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How many three-digit numbers are divisible by 7?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14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777240" y="1234440"/>
            <a:ext cx="4937760" cy="4206240"/>
          </a:xfrm>
          <a:prstGeom prst="roundRect">
            <a:avLst>
              <a:gd name="adj" fmla="val 4348"/>
            </a:avLst>
          </a:prstGeom>
          <a:solidFill>
            <a:srgbClr val="FFFFFF">
              <a:alpha val="97000"/>
            </a:srgbClr>
          </a:solidFill>
          <a:ln w="16510">
            <a:solidFill>
              <a:srgbClr val="A78BFA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1097280" y="1691640"/>
            <a:ext cx="43434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0B1220"/>
                </a:solidFill>
              </a:rPr>
              <a:t>We do not list all numbers.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1188720" y="2423160"/>
            <a:ext cx="41605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0B1220"/>
                </a:solidFill>
              </a:rPr>
              <a:t>We filter only the numbers that fit the rule: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051560" y="3246120"/>
            <a:ext cx="4389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A78BFA"/>
                </a:solidFill>
              </a:rPr>
              <a:t>105, 112, 119, …, 994</a:t>
            </a:r>
            <a:endParaRPr lang="en-US" sz="2500" dirty="0"/>
          </a:p>
        </p:txBody>
      </p:sp>
      <p:sp>
        <p:nvSpPr>
          <p:cNvPr id="11" name="Shape 9"/>
          <p:cNvSpPr/>
          <p:nvPr/>
        </p:nvSpPr>
        <p:spPr>
          <a:xfrm>
            <a:off x="2148840" y="4315968"/>
            <a:ext cx="2103120" cy="310896"/>
          </a:xfrm>
          <a:prstGeom prst="roundRect">
            <a:avLst>
              <a:gd name="adj" fmla="val 23529"/>
            </a:avLst>
          </a:prstGeom>
          <a:solidFill>
            <a:srgbClr val="A78BFA">
              <a:alpha val="95000"/>
            </a:srgbClr>
          </a:solidFill>
          <a:ln w="12700">
            <a:solidFill>
              <a:srgbClr val="A78BFA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2240280" y="4379976"/>
            <a:ext cx="19202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60" b="1" dirty="0">
                <a:solidFill>
                  <a:srgbClr val="0B1220"/>
                </a:solidFill>
              </a:rPr>
              <a:t>same jump = 7</a:t>
            </a:r>
            <a:endParaRPr lang="en-US" sz="860" dirty="0"/>
          </a:p>
        </p:txBody>
      </p:sp>
      <p:sp>
        <p:nvSpPr>
          <p:cNvPr id="13" name="Shape 11"/>
          <p:cNvSpPr/>
          <p:nvPr/>
        </p:nvSpPr>
        <p:spPr>
          <a:xfrm>
            <a:off x="6400800" y="1234440"/>
            <a:ext cx="4937760" cy="4206240"/>
          </a:xfrm>
          <a:prstGeom prst="roundRect">
            <a:avLst>
              <a:gd name="adj" fmla="val 4348"/>
            </a:avLst>
          </a:prstGeom>
          <a:solidFill>
            <a:srgbClr val="0F172A"/>
          </a:solidFill>
          <a:ln w="1524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4" name="Text 12"/>
          <p:cNvSpPr/>
          <p:nvPr/>
        </p:nvSpPr>
        <p:spPr>
          <a:xfrm>
            <a:off x="6720840" y="1691640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t>AP setup</a:t>
            </a:r>
          </a:p>
        </p:txBody>
      </p:sp>
      <p:sp>
        <p:nvSpPr>
          <p:cNvPr id="15" name="Text 13"/>
          <p:cNvSpPr/>
          <p:nvPr/>
        </p:nvSpPr>
        <p:spPr>
          <a:xfrm>
            <a:off x="7040880" y="2240280"/>
            <a:ext cx="3566160" cy="2468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000" dirty="0">
                <a:solidFill>
                  <a:srgbClr val="FFFFFF"/>
                </a:solidFill>
              </a:rPr>
              <a:t>a = 105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FFFFFF"/>
                </a:solidFill>
              </a:rPr>
              <a:t>d = 7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FFFFFF"/>
                </a:solidFill>
              </a:rPr>
              <a:t>aₙ = 994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FFFFFF"/>
                </a:solidFill>
              </a:rPr>
              <a:t>994 = 105 + (n−1)7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FFFFFF"/>
                </a:solidFill>
              </a:rPr>
              <a:t>889 = 7(n−1)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FFFFFF"/>
                </a:solidFill>
              </a:rPr>
              <a:t>n = 128</a:t>
            </a:r>
            <a:endParaRPr lang="en-US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Smart solving: Use jumps between known terms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Find the 31st term when a₁₁ = 38 and a₁₆ = 73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15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005840" y="146304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FBBF24"/>
                </a:solidFill>
              </a:rPr>
              <a:t>a₁₁ = 38</a:t>
            </a:r>
            <a:endParaRPr lang="en-US" sz="2800" dirty="0"/>
          </a:p>
        </p:txBody>
      </p:sp>
      <p:sp>
        <p:nvSpPr>
          <p:cNvPr id="8" name="Shape 6"/>
          <p:cNvSpPr/>
          <p:nvPr/>
        </p:nvSpPr>
        <p:spPr>
          <a:xfrm>
            <a:off x="2971800" y="1691640"/>
            <a:ext cx="3840480" cy="0"/>
          </a:xfrm>
          <a:prstGeom prst="line">
            <a:avLst/>
          </a:prstGeom>
          <a:noFill/>
          <a:ln w="25400">
            <a:solidFill>
              <a:srgbClr val="22D3EE"/>
            </a:solidFill>
            <a:prstDash val="solid"/>
            <a:tailEnd type="triangle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4114800" y="1353312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67E8F9"/>
                </a:solidFill>
              </a:rPr>
              <a:t>5 jumps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040880" y="146304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FBBF24"/>
                </a:solidFill>
              </a:rPr>
              <a:t>a₁₆ = 73</a:t>
            </a:r>
            <a:endParaRPr lang="en-US" sz="2800" dirty="0"/>
          </a:p>
        </p:txBody>
      </p:sp>
      <p:sp>
        <p:nvSpPr>
          <p:cNvPr id="11" name="Shape 9"/>
          <p:cNvSpPr/>
          <p:nvPr/>
        </p:nvSpPr>
        <p:spPr>
          <a:xfrm>
            <a:off x="914400" y="2423160"/>
            <a:ext cx="3383280" cy="1600200"/>
          </a:xfrm>
          <a:prstGeom prst="roundRect">
            <a:avLst>
              <a:gd name="adj" fmla="val 914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34D399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Shape 10"/>
          <p:cNvSpPr/>
          <p:nvPr/>
        </p:nvSpPr>
        <p:spPr>
          <a:xfrm>
            <a:off x="914400" y="2423160"/>
            <a:ext cx="73152" cy="1600200"/>
          </a:xfrm>
          <a:prstGeom prst="rect">
            <a:avLst/>
          </a:prstGeom>
          <a:solidFill>
            <a:srgbClr val="34D399"/>
          </a:solidFill>
          <a:ln w="12700">
            <a:solidFill>
              <a:srgbClr val="34D399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1143000" y="2587752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34D399"/>
                </a:solidFill>
              </a:rPr>
              <a:t>FIND d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1143000" y="2926080"/>
            <a:ext cx="2971800" cy="9784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5d = 73 − 38 = 35</a:t>
            </a: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so d = 7</a:t>
            </a:r>
            <a:endParaRPr lang="en-US" sz="2200" dirty="0"/>
          </a:p>
        </p:txBody>
      </p:sp>
      <p:sp>
        <p:nvSpPr>
          <p:cNvPr id="15" name="Shape 13"/>
          <p:cNvSpPr/>
          <p:nvPr/>
        </p:nvSpPr>
        <p:spPr>
          <a:xfrm>
            <a:off x="4526280" y="2423160"/>
            <a:ext cx="3383280" cy="1600200"/>
          </a:xfrm>
          <a:prstGeom prst="roundRect">
            <a:avLst>
              <a:gd name="adj" fmla="val 914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22D3EE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Shape 14"/>
          <p:cNvSpPr/>
          <p:nvPr/>
        </p:nvSpPr>
        <p:spPr>
          <a:xfrm>
            <a:off x="4526280" y="2423160"/>
            <a:ext cx="73152" cy="1600200"/>
          </a:xfrm>
          <a:prstGeom prst="rect">
            <a:avLst/>
          </a:prstGeom>
          <a:solidFill>
            <a:srgbClr val="22D3EE"/>
          </a:solidFill>
          <a:ln w="12700">
            <a:solidFill>
              <a:srgbClr val="22D3EE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754880" y="2587752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22D3EE"/>
                </a:solidFill>
              </a:rPr>
              <a:t>FROM 11th TO 31st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4754880" y="2926080"/>
            <a:ext cx="2971800" cy="9784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800" dirty="0">
                <a:solidFill>
                  <a:srgbClr val="0B1220"/>
                </a:solidFill>
              </a:rPr>
              <a:t>20 jumps</a:t>
            </a:r>
            <a:endParaRPr lang="en-US" sz="2800" dirty="0"/>
          </a:p>
        </p:txBody>
      </p:sp>
      <p:sp>
        <p:nvSpPr>
          <p:cNvPr id="19" name="Shape 17"/>
          <p:cNvSpPr/>
          <p:nvPr/>
        </p:nvSpPr>
        <p:spPr>
          <a:xfrm>
            <a:off x="8138160" y="2423160"/>
            <a:ext cx="3383280" cy="1600200"/>
          </a:xfrm>
          <a:prstGeom prst="roundRect">
            <a:avLst>
              <a:gd name="adj" fmla="val 914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BBF24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Shape 18"/>
          <p:cNvSpPr/>
          <p:nvPr/>
        </p:nvSpPr>
        <p:spPr>
          <a:xfrm>
            <a:off x="8138160" y="2423160"/>
            <a:ext cx="73152" cy="1600200"/>
          </a:xfrm>
          <a:prstGeom prst="rect">
            <a:avLst/>
          </a:prstGeom>
          <a:solidFill>
            <a:srgbClr val="FBBF24"/>
          </a:solidFill>
          <a:ln w="12700">
            <a:solidFill>
              <a:srgbClr val="FBBF24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8366760" y="2587752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FBBF24"/>
                </a:solidFill>
              </a:rPr>
              <a:t>ANSWER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8366760" y="2926080"/>
            <a:ext cx="2971800" cy="9784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a₃₁ = 38 + 20×7</a:t>
            </a: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= 178</a:t>
            </a:r>
            <a:endParaRPr lang="en-US" sz="2200" dirty="0"/>
          </a:p>
        </p:txBody>
      </p:sp>
      <p:sp>
        <p:nvSpPr>
          <p:cNvPr id="23" name="Text 21"/>
          <p:cNvSpPr/>
          <p:nvPr/>
        </p:nvSpPr>
        <p:spPr>
          <a:xfrm>
            <a:off x="1097280" y="5212080"/>
            <a:ext cx="1014984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67E8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Elegant point: we did not need to find the first term.</a:t>
            </a:r>
            <a:endParaRPr 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0B12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3-minute quick check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r>
              <a:t>Quick self-check</a:t>
            </a:r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16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822960" y="1417320"/>
            <a:ext cx="5074920" cy="1508760"/>
          </a:xfrm>
          <a:prstGeom prst="roundRect">
            <a:avLst>
              <a:gd name="adj" fmla="val 12121"/>
            </a:avLst>
          </a:prstGeom>
          <a:solidFill>
            <a:srgbClr val="FFFFFF">
              <a:alpha val="97000"/>
            </a:srgbClr>
          </a:solidFill>
          <a:ln w="1524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1051560" y="1645920"/>
            <a:ext cx="384048" cy="384048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0"/>
                </a:solidFill>
              </a:rPr>
              <a:t>1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609344" y="1783080"/>
            <a:ext cx="397764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For 4, 9, 14, … find d.</a:t>
            </a:r>
            <a:endParaRPr lang="en-US" sz="2000" dirty="0"/>
          </a:p>
        </p:txBody>
      </p:sp>
      <p:sp>
        <p:nvSpPr>
          <p:cNvPr id="10" name="Shape 8"/>
          <p:cNvSpPr/>
          <p:nvPr/>
        </p:nvSpPr>
        <p:spPr>
          <a:xfrm>
            <a:off x="6263640" y="1417320"/>
            <a:ext cx="5074920" cy="1508760"/>
          </a:xfrm>
          <a:prstGeom prst="roundRect">
            <a:avLst>
              <a:gd name="adj" fmla="val 12121"/>
            </a:avLst>
          </a:prstGeom>
          <a:solidFill>
            <a:srgbClr val="FFFFFF">
              <a:alpha val="97000"/>
            </a:srgbClr>
          </a:solidFill>
          <a:ln w="15240">
            <a:solidFill>
              <a:srgbClr val="FBBF24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6492240" y="1645920"/>
            <a:ext cx="384048" cy="384048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0"/>
                </a:solidFill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7050024" y="1783080"/>
            <a:ext cx="397764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Find a₂₀ for 2, 5, 8, …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822960" y="3794760"/>
            <a:ext cx="5074920" cy="1508760"/>
          </a:xfrm>
          <a:prstGeom prst="roundRect">
            <a:avLst>
              <a:gd name="adj" fmla="val 12121"/>
            </a:avLst>
          </a:prstGeom>
          <a:solidFill>
            <a:srgbClr val="FFFFFF">
              <a:alpha val="97000"/>
            </a:srgbClr>
          </a:solidFill>
          <a:ln w="15240">
            <a:solidFill>
              <a:srgbClr val="34D399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4" name="Text 12"/>
          <p:cNvSpPr/>
          <p:nvPr/>
        </p:nvSpPr>
        <p:spPr>
          <a:xfrm>
            <a:off x="1051560" y="4023360"/>
            <a:ext cx="384048" cy="38404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0"/>
                </a:solidFill>
              </a:rPr>
              <a:t>3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1609344" y="4160520"/>
            <a:ext cx="397764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Which term of 6, 10, 14, … is 46?</a:t>
            </a:r>
            <a:endParaRPr lang="en-US" sz="2000" dirty="0"/>
          </a:p>
        </p:txBody>
      </p:sp>
      <p:sp>
        <p:nvSpPr>
          <p:cNvPr id="16" name="Shape 14"/>
          <p:cNvSpPr/>
          <p:nvPr/>
        </p:nvSpPr>
        <p:spPr>
          <a:xfrm>
            <a:off x="6263640" y="3794760"/>
            <a:ext cx="5074920" cy="1508760"/>
          </a:xfrm>
          <a:prstGeom prst="roundRect">
            <a:avLst>
              <a:gd name="adj" fmla="val 12121"/>
            </a:avLst>
          </a:prstGeom>
          <a:solidFill>
            <a:srgbClr val="FFFFFF">
              <a:alpha val="97000"/>
            </a:srgbClr>
          </a:solidFill>
          <a:ln w="15240">
            <a:solidFill>
              <a:srgbClr val="FB7185">
                <a:alpha val="8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6492240" y="4023360"/>
            <a:ext cx="384048" cy="384048"/>
          </a:xfrm>
          <a:prstGeom prst="rect">
            <a:avLst/>
          </a:prstGeom>
          <a:solidFill>
            <a:srgbClr val="FB7185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0"/>
                </a:solidFill>
              </a:rPr>
              <a:t>4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7050024" y="4160520"/>
            <a:ext cx="397764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000" b="1" dirty="0">
                <a:solidFill>
                  <a:srgbClr val="0B1220"/>
                </a:solidFill>
              </a:rPr>
              <a:t>Is −30 a term of 5, 0, −5, …? Explain.</a:t>
            </a:r>
            <a:endParaRPr lang="en-US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If time remains: Sum of n terms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The Gauss pairing idea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17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914400" y="1325880"/>
            <a:ext cx="10241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FBBF24"/>
                </a:solidFill>
              </a:rPr>
              <a:t>1 + 2 + 3 + … + 99 + 100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914400" y="2148840"/>
            <a:ext cx="10241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67E8F9"/>
                </a:solidFill>
              </a:rPr>
              <a:t>100 + 99 + 98 + … + 2 + 1</a:t>
            </a:r>
            <a:endParaRPr lang="en-US" sz="3000" dirty="0"/>
          </a:p>
        </p:txBody>
      </p:sp>
      <p:sp>
        <p:nvSpPr>
          <p:cNvPr id="9" name="Shape 7"/>
          <p:cNvSpPr/>
          <p:nvPr/>
        </p:nvSpPr>
        <p:spPr>
          <a:xfrm>
            <a:off x="1828800" y="2962656"/>
            <a:ext cx="8503920" cy="0"/>
          </a:xfrm>
          <a:prstGeom prst="line">
            <a:avLst/>
          </a:prstGeom>
          <a:noFill/>
          <a:ln w="15240">
            <a:solidFill>
              <a:srgbClr val="94A3B8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4206240" y="3246120"/>
            <a:ext cx="3749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34D399"/>
                </a:solidFill>
              </a:rPr>
              <a:t>Each pair = 101</a:t>
            </a:r>
            <a:endParaRPr lang="en-US" sz="3100" dirty="0"/>
          </a:p>
        </p:txBody>
      </p:sp>
      <p:sp>
        <p:nvSpPr>
          <p:cNvPr id="11" name="Shape 9"/>
          <p:cNvSpPr/>
          <p:nvPr/>
        </p:nvSpPr>
        <p:spPr>
          <a:xfrm>
            <a:off x="3383280" y="4617720"/>
            <a:ext cx="5394960" cy="868680"/>
          </a:xfrm>
          <a:prstGeom prst="roundRect">
            <a:avLst>
              <a:gd name="adj" fmla="val 12632"/>
            </a:avLst>
          </a:prstGeom>
          <a:solidFill>
            <a:srgbClr val="FFFFFF">
              <a:alpha val="94000"/>
            </a:srgbClr>
          </a:solidFill>
          <a:ln w="13970">
            <a:solidFill>
              <a:srgbClr val="22D3EE">
                <a:alpha val="8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3520440" y="4727448"/>
            <a:ext cx="5120640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0B122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Sₙ = n/2 (a + l)</a:t>
            </a:r>
            <a:endParaRPr lang="en-US" sz="3100" dirty="0"/>
          </a:p>
        </p:txBody>
      </p:sp>
      <p:sp>
        <p:nvSpPr>
          <p:cNvPr id="13" name="Text 11"/>
          <p:cNvSpPr/>
          <p:nvPr/>
        </p:nvSpPr>
        <p:spPr>
          <a:xfrm>
            <a:off x="3566160" y="5257800"/>
            <a:ext cx="50292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60" dirty="0">
                <a:solidFill>
                  <a:srgbClr val="475569"/>
                </a:solidFill>
              </a:rPr>
              <a:t>when first term and last term are known</a:t>
            </a:r>
            <a:endParaRPr lang="en-US" sz="76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1182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8046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Exit ticket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30352" y="704088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CBD5E1"/>
                </a:solidFill>
              </a:rPr>
              <a:t>One minute before leaving</a:t>
            </a:r>
            <a:endParaRPr lang="en-US" sz="850" dirty="0"/>
          </a:p>
        </p:txBody>
      </p:sp>
      <p:sp>
        <p:nvSpPr>
          <p:cNvPr id="4" name="Shape 2"/>
          <p:cNvSpPr/>
          <p:nvPr/>
        </p:nvSpPr>
        <p:spPr>
          <a:xfrm>
            <a:off x="502920" y="987552"/>
            <a:ext cx="11155680" cy="0"/>
          </a:xfrm>
          <a:prstGeom prst="line">
            <a:avLst/>
          </a:prstGeom>
          <a:noFill/>
          <a:ln w="13970">
            <a:solidFill>
              <a:srgbClr val="22D3EE">
                <a:alpha val="92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502920" y="6565392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94A3B8"/>
                </a:solidFill>
              </a:rPr>
              <a:t>Arithmetic Progressions • Class 10</a:t>
            </a:r>
            <a:endParaRPr lang="en-US" sz="750" dirty="0"/>
          </a:p>
        </p:txBody>
      </p:sp>
      <p:sp>
        <p:nvSpPr>
          <p:cNvPr id="6" name="Text 4"/>
          <p:cNvSpPr/>
          <p:nvPr/>
        </p:nvSpPr>
        <p:spPr>
          <a:xfrm>
            <a:off x="11356848" y="6510528"/>
            <a:ext cx="320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94A3B8"/>
                </a:solidFill>
              </a:rPr>
              <a:t>18</a:t>
            </a:r>
            <a:endParaRPr lang="en-US" sz="800" dirty="0"/>
          </a:p>
        </p:txBody>
      </p:sp>
      <p:sp>
        <p:nvSpPr>
          <p:cNvPr id="7" name="Shape 5"/>
          <p:cNvSpPr/>
          <p:nvPr/>
        </p:nvSpPr>
        <p:spPr>
          <a:xfrm>
            <a:off x="822960" y="1280160"/>
            <a:ext cx="10607040" cy="1280160"/>
          </a:xfrm>
          <a:prstGeom prst="roundRect">
            <a:avLst>
              <a:gd name="adj" fmla="val 17857"/>
            </a:avLst>
          </a:prstGeom>
          <a:solidFill>
            <a:srgbClr val="FBBF24"/>
          </a:solidFill>
          <a:ln w="12700">
            <a:solidFill>
              <a:srgbClr val="FBBF24"/>
            </a:solidFill>
            <a:prstDash val="solid"/>
          </a:ln>
        </p:spPr>
        <p:txBody>
          <a:bodyPr/>
          <a:p/>
        </p:txBody>
      </p:sp>
      <p:sp>
        <p:nvSpPr>
          <p:cNvPr id="8" name="Text 6"/>
          <p:cNvSpPr/>
          <p:nvPr/>
        </p:nvSpPr>
        <p:spPr>
          <a:xfrm>
            <a:off x="1143000" y="1691640"/>
            <a:ext cx="9966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0B1220"/>
                </a:solidFill>
              </a:rPr>
              <a:t>Why do we write n − 1 in aₙ = a + (n − 1)d?</a:t>
            </a:r>
            <a:endParaRPr lang="en-US" sz="2900" dirty="0"/>
          </a:p>
        </p:txBody>
      </p:sp>
      <p:sp>
        <p:nvSpPr>
          <p:cNvPr id="9" name="Shape 7"/>
          <p:cNvSpPr/>
          <p:nvPr/>
        </p:nvSpPr>
        <p:spPr>
          <a:xfrm>
            <a:off x="1874520" y="3063240"/>
            <a:ext cx="8412480" cy="1051560"/>
          </a:xfrm>
          <a:prstGeom prst="roundRect">
            <a:avLst>
              <a:gd name="adj" fmla="val 1391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34D399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0" name="Shape 8"/>
          <p:cNvSpPr/>
          <p:nvPr/>
        </p:nvSpPr>
        <p:spPr>
          <a:xfrm>
            <a:off x="1874520" y="3063240"/>
            <a:ext cx="73152" cy="1051560"/>
          </a:xfrm>
          <a:prstGeom prst="rect">
            <a:avLst/>
          </a:prstGeom>
          <a:solidFill>
            <a:srgbClr val="34D399"/>
          </a:solidFill>
          <a:ln w="12700">
            <a:solidFill>
              <a:srgbClr val="34D399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103120" y="3227832"/>
            <a:ext cx="8046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34D399"/>
                </a:solidFill>
              </a:rPr>
              <a:t>Expected idea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2103120" y="3566160"/>
            <a:ext cx="8001000" cy="42976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400" dirty="0">
                <a:solidFill>
                  <a:srgbClr val="0B1220"/>
                </a:solidFill>
              </a:rPr>
              <a:t>The first term has zero jumps, so the nth term has n − 1 jumps.</a:t>
            </a:r>
            <a:endParaRPr lang="en-US" sz="2400" dirty="0"/>
          </a:p>
        </p:txBody>
      </p:sp>
      <p:sp>
        <p:nvSpPr>
          <p:cNvPr id="13" name="Shape 11"/>
          <p:cNvSpPr/>
          <p:nvPr/>
        </p:nvSpPr>
        <p:spPr>
          <a:xfrm>
            <a:off x="1874520" y="4617720"/>
            <a:ext cx="8412480" cy="914400"/>
          </a:xfrm>
          <a:prstGeom prst="roundRect">
            <a:avLst>
              <a:gd name="adj" fmla="val 16000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22D3EE">
                <a:alpha val="7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4" name="Shape 12"/>
          <p:cNvSpPr/>
          <p:nvPr/>
        </p:nvSpPr>
        <p:spPr>
          <a:xfrm>
            <a:off x="1874520" y="4617720"/>
            <a:ext cx="73152" cy="914400"/>
          </a:xfrm>
          <a:prstGeom prst="rect">
            <a:avLst/>
          </a:prstGeom>
          <a:solidFill>
            <a:srgbClr val="22D3EE"/>
          </a:solidFill>
          <a:ln w="12700">
            <a:solidFill>
              <a:srgbClr val="22D3EE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2103120" y="4782312"/>
            <a:ext cx="8046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22D3EE"/>
                </a:solidFill>
              </a:rPr>
              <a:t>Practice to continue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2103120" y="5120640"/>
            <a:ext cx="800100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2200" dirty="0">
                <a:solidFill>
                  <a:srgbClr val="0B1220"/>
                </a:solidFill>
              </a:rPr>
              <a:t>Exercise 5.2: Q5, Q7, Q9, Q13, Q14, Q16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Aishwaryam's Lab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Arithmetic Progressions: Patterns with a Fixed Jump</dc:title>
  <dc:subject>Class 10 Mathematics: Arithmetic Progressions</dc:subject>
  <dc:creator>Aishwaryam</dc:creator>
  <cp:lastModifiedBy>Aishwaryam</cp:lastModifiedBy>
  <cp:revision>1</cp:revision>
  <dcterms:created xsi:type="dcterms:W3CDTF">2026-06-25T03:40:30Z</dcterms:created>
  <dcterms:modified xsi:type="dcterms:W3CDTF">2026-06-25T03:40:30Z</dcterms:modified>
</cp:coreProperties>
</file>