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notesMasterIdLst>
    <p:notesMasterId r:id="rId27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Opening line: We already know how to reach one term using a_n = a + (n−1)d. Today the question changes: what if we need the total?
Keep the language student-facing: one term vs many terms.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Spend less than one minute. Tell the class exactly where the lesson is going.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Say: nth term gives one position. Sum gives the total of many positions. Keep this contrast in their head.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Before showing formula, pause and let them notice pairs. Then reveal the reverse trick.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this as the emotional hook. Tell them: The whole AP sum formula is this same trick.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Say: +d and −d cancel, +2d and −2d cancel. Every pair becomes a+l. There are n such pairs in 2S_n.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Important line: Do not force one formula everywhere. Choose the formula from the data.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a direct formula example. Mention negative sum is possible because later terms become negative.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Answer: a=2, d=5, n=10, S=245. Give them time, then ask for a/d/n first before answer.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Good teacher line: Always do a rough sense check. Sum of 10 positive terms should be more than any single term.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Quick oral check. This trains strategy, not calculation.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from the NCERT chapter opening. Use it to show that sum answers total savings, not one birthday amount.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them translate the story into AP: 200, 250, 300, ... up to 30 terms.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one of the best NCERT real-life AP sum problems. The hook is that total penalty grows faster than students expect.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Emphasize that first prize is unknown. We write the AP in terms of a and use the sum to determine 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strong value-based problem. Say: mathematical patterns can model social action too.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Let the class discover that the AP is in radii, and semicircle length is πr.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π = 22/7. 45.5 = 91/2, so (22/7)*(91/2)=143.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Pause before solution. This is a quadratic from sum formula; guide them slowly.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Emphasize validity: not every algebraic root makes sense in the real situation.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Make them see why the jump is 6: every next potato is 3 m farther, and the runner goes out and back, so +6 m.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one of the most memorable chapter problems. It converts a race into an AP.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 only if the class is comfortable. This is a strong conceptual slide for Q11.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Answers: 324; 12 terms; 960; -15. Use this for assessment if time remains.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Closing line: AP is not a formula chapter; it is a fixed-jump pattern chapter.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4" name="Text 2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</a:t>
            </a:r>
            <a:endParaRPr lang="en-US" sz="580" dirty="0"/>
          </a:p>
        </p:txBody>
      </p:sp>
      <p:pic>
        <p:nvPicPr>
          <p:cNvPr id="5" name="Image 0" descr="/mnt/data/savings_jar.jpg">    </p:cNvPr>
          <p:cNvPicPr>
            <a:picLocks noChangeAspect="1"/>
          </p:cNvPicPr>
          <p:nvPr/>
        </p:nvPicPr>
        <p:blipFill>
          <a:blip r:embed="rId1"/>
          <a:srcRect l="26018" r="26018" t="0" b="0"/>
          <a:stretch/>
        </p:blipFill>
        <p:spPr>
          <a:xfrm>
            <a:off x="6931152" y="0"/>
            <a:ext cx="5230368" cy="685800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66928" y="548640"/>
            <a:ext cx="2103120" cy="219456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635" tIns="635" rIns="635" bIns="635" rtlCol="0" anchor="ctr"/>
          <a:lstStyle/>
          <a:p>
            <a:pPr indent="0" marL="0">
              <a:buNone/>
            </a:pPr>
            <a:r>
              <a:rPr lang="en-US" sz="700" b="1" dirty="0">
                <a:solidFill>
                  <a:srgbClr val="111827"/>
                </a:solidFill>
              </a:rPr>
              <a:t>CLASS 10 · MATHEMATICS</a:t>
            </a:r>
            <a:endParaRPr lang="en-US" sz="700" dirty="0"/>
          </a:p>
        </p:txBody>
      </p:sp>
      <p:sp>
        <p:nvSpPr>
          <p:cNvPr id="7" name="Text 4"/>
          <p:cNvSpPr/>
          <p:nvPr/>
        </p:nvSpPr>
        <p:spPr>
          <a:xfrm>
            <a:off x="566928" y="1207008"/>
            <a:ext cx="5303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5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Arithmetic</a:t>
            </a:r>
            <a:endParaRPr lang="en-US" sz="3500" dirty="0"/>
          </a:p>
          <a:p>
            <a:pPr indent="0" marL="0">
              <a:buNone/>
            </a:pPr>
            <a:r>
              <a:rPr lang="en-US" sz="35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Progressions</a:t>
            </a:r>
            <a:endParaRPr lang="en-US" sz="3500" dirty="0"/>
          </a:p>
        </p:txBody>
      </p:sp>
      <p:sp>
        <p:nvSpPr>
          <p:cNvPr id="8" name="Text 5"/>
          <p:cNvSpPr/>
          <p:nvPr/>
        </p:nvSpPr>
        <p:spPr>
          <a:xfrm>
            <a:off x="566928" y="2505456"/>
            <a:ext cx="4846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2D3EE"/>
                </a:solidFill>
              </a:rPr>
              <a:t>Rest of the chapter: sum of n terms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566928" y="4526280"/>
            <a:ext cx="5349240" cy="65836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term → total of many terms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566928" y="5440680"/>
            <a:ext cx="5349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CBD5E1"/>
                </a:solidFill>
              </a:rPr>
              <a:t>A pattern becomes powerful when it can calculate totals without writing every term.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Today’s learning route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A fast recap, then a powerful formula and selected high-value problems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2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685800" y="1298448"/>
            <a:ext cx="502920" cy="438912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685800" y="1874520"/>
            <a:ext cx="2057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8FAF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Connect nth term to total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685800" y="2331720"/>
            <a:ext cx="1965960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term tells a position; sum collects many positions.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2843784" y="1517904"/>
            <a:ext cx="320040" cy="0"/>
          </a:xfrm>
          <a:prstGeom prst="line">
            <a:avLst/>
          </a:prstGeom>
          <a:noFill/>
          <a:ln w="16510">
            <a:solidFill>
              <a:srgbClr val="334155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2898648" y="1298448"/>
            <a:ext cx="502920" cy="438912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2898648" y="1874520"/>
            <a:ext cx="2057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8FAF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Discover Gauss pairing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2898648" y="2331720"/>
            <a:ext cx="1965960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Reverse the AP to make equal pairs.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5056632" y="1517904"/>
            <a:ext cx="320040" cy="0"/>
          </a:xfrm>
          <a:prstGeom prst="line">
            <a:avLst/>
          </a:prstGeom>
          <a:noFill/>
          <a:ln w="16510">
            <a:solidFill>
              <a:srgbClr val="334155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5111496" y="1298448"/>
            <a:ext cx="502920" cy="438912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5111496" y="1874520"/>
            <a:ext cx="2057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8FAF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Choose the right formula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5111496" y="2331720"/>
            <a:ext cx="1965960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a, d, n or use first + last.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7269480" y="1517904"/>
            <a:ext cx="320040" cy="0"/>
          </a:xfrm>
          <a:prstGeom prst="line">
            <a:avLst/>
          </a:prstGeom>
          <a:noFill/>
          <a:ln w="16510">
            <a:solidFill>
              <a:srgbClr val="334155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7324344" y="1298448"/>
            <a:ext cx="502920" cy="438912"/>
          </a:xfrm>
          <a:prstGeom prst="rect">
            <a:avLst/>
          </a:prstGeom>
          <a:solidFill>
            <a:srgbClr val="A78BFA"/>
          </a:solidFill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1800" dirty="0"/>
          </a:p>
        </p:txBody>
      </p:sp>
      <p:sp>
        <p:nvSpPr>
          <p:cNvPr id="20" name="Text 18"/>
          <p:cNvSpPr/>
          <p:nvPr/>
        </p:nvSpPr>
        <p:spPr>
          <a:xfrm>
            <a:off x="7324344" y="1874520"/>
            <a:ext cx="2057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8FAF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Solve best chapter problems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7324344" y="2331720"/>
            <a:ext cx="1965960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Penalty, prizes, trees, spiral, logs and potato race.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9482328" y="1517904"/>
            <a:ext cx="320040" cy="0"/>
          </a:xfrm>
          <a:prstGeom prst="line">
            <a:avLst/>
          </a:prstGeom>
          <a:noFill/>
          <a:ln w="16510">
            <a:solidFill>
              <a:srgbClr val="334155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9537192" y="1298448"/>
            <a:ext cx="502920" cy="438912"/>
          </a:xfrm>
          <a:prstGeom prst="rect">
            <a:avLst/>
          </a:prstGeom>
          <a:solidFill>
            <a:srgbClr val="FB7185"/>
          </a:solidFill>
          <a:ln/>
        </p:spPr>
        <p:txBody>
          <a:bodyPr wrap="square" lIns="635" tIns="635" rIns="635" bIns="635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5</a:t>
            </a:r>
            <a:endParaRPr lang="en-US" sz="1800" dirty="0"/>
          </a:p>
        </p:txBody>
      </p:sp>
      <p:sp>
        <p:nvSpPr>
          <p:cNvPr id="24" name="Text 22"/>
          <p:cNvSpPr/>
          <p:nvPr/>
        </p:nvSpPr>
        <p:spPr>
          <a:xfrm>
            <a:off x="9537192" y="1874520"/>
            <a:ext cx="2057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500" b="1" dirty="0">
                <a:solidFill>
                  <a:srgbClr val="F8FAF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Quick assessment</a:t>
            </a:r>
            <a:endParaRPr lang="en-US" sz="1500" dirty="0"/>
          </a:p>
        </p:txBody>
      </p:sp>
      <p:sp>
        <p:nvSpPr>
          <p:cNvPr id="25" name="Text 23"/>
          <p:cNvSpPr/>
          <p:nvPr/>
        </p:nvSpPr>
        <p:spPr>
          <a:xfrm>
            <a:off x="9537192" y="2331720"/>
            <a:ext cx="1965960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Mixed questions to check understanding.</a:t>
            </a:r>
            <a:endParaRPr lang="en-US" sz="1050" dirty="0"/>
          </a:p>
        </p:txBody>
      </p:sp>
      <p:sp>
        <p:nvSpPr>
          <p:cNvPr id="26" name="Text 24"/>
          <p:cNvSpPr/>
          <p:nvPr/>
        </p:nvSpPr>
        <p:spPr>
          <a:xfrm>
            <a:off x="1051560" y="4791456"/>
            <a:ext cx="10058400" cy="65836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Goal: calculate totals without listing every term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From one term to many terms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Same AP, different question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3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749808" y="1261872"/>
            <a:ext cx="5303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900" b="1" dirty="0">
                <a:solidFill>
                  <a:srgbClr val="FBBF24"/>
                </a:solidFill>
              </a:rPr>
              <a:t>12, 15, 18, 21, ...</a:t>
            </a:r>
            <a:endParaRPr lang="en-US" sz="2900" dirty="0"/>
          </a:p>
        </p:txBody>
      </p:sp>
      <p:sp>
        <p:nvSpPr>
          <p:cNvPr id="8" name="Text 6"/>
          <p:cNvSpPr/>
          <p:nvPr/>
        </p:nvSpPr>
        <p:spPr>
          <a:xfrm>
            <a:off x="868680" y="2057400"/>
            <a:ext cx="2377440" cy="475488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 20th term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3675888" y="2057400"/>
            <a:ext cx="2971800" cy="475488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 total in 20 terms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868680" y="2880360"/>
            <a:ext cx="2743200" cy="50292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a₂₀ = one position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3886200" y="2880360"/>
            <a:ext cx="3429000" cy="50292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55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S₂₀ = total of positions 1–20</a:t>
            </a:r>
            <a:endParaRPr lang="en-US" sz="1550" dirty="0"/>
          </a:p>
        </p:txBody>
      </p:sp>
      <p:pic>
        <p:nvPicPr>
          <p:cNvPr id="12" name="Image 0" descr="/mnt/data/stairs_crop.jpg">    </p:cNvPr>
          <p:cNvPicPr>
            <a:picLocks noChangeAspect="1"/>
          </p:cNvPicPr>
          <p:nvPr/>
        </p:nvPicPr>
        <p:blipFill>
          <a:blip r:embed="rId1"/>
          <a:srcRect l="14265" r="14265" t="0" b="0"/>
          <a:stretch/>
        </p:blipFill>
        <p:spPr>
          <a:xfrm>
            <a:off x="7818120" y="1051560"/>
            <a:ext cx="3611880" cy="4434840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8046720" y="5532120"/>
            <a:ext cx="3200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22D3EE"/>
                </a:solidFill>
              </a:rPr>
              <a:t>Term = one step</a:t>
            </a:r>
            <a:endParaRPr lang="en-US" sz="1600" dirty="0"/>
          </a:p>
          <a:p>
            <a:pPr algn="ctr" indent="0" marL="0">
              <a:buNone/>
            </a:pPr>
            <a:r>
              <a:rPr lang="en-US" sz="1600" b="1" dirty="0">
                <a:solidFill>
                  <a:srgbClr val="22D3EE"/>
                </a:solidFill>
              </a:rPr>
              <a:t>Sum = whole staircase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Can we total faster?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A problem that looks long but has a pattern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4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777240" y="1417320"/>
            <a:ext cx="10607040" cy="64008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 + 2 + 3 + ... + 98 + 99 + 100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960120" y="2395728"/>
            <a:ext cx="100584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Writing and adding all 100 numbers works — but it is not elegant.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2331720" y="3977640"/>
            <a:ext cx="7498080" cy="621792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Hidden idea: pair the beginning with the end.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1005840" y="4983480"/>
            <a:ext cx="102412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8FAFC"/>
                </a:solidFill>
              </a:rPr>
              <a:t>1 + 100 = 101   ·   2 + 99 = 101   ·   3 + 98 = 101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Gauss pairing: reverse the list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Adding the same list from both ends creates equal pairs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5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914400" y="1325880"/>
            <a:ext cx="103327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8FAFC"/>
                </a:solidFill>
              </a:rPr>
              <a:t>S = 1 + 2 + 3 + ... + 98 + 99 + 100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914400" y="1993392"/>
            <a:ext cx="103327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8FAFC"/>
                </a:solidFill>
              </a:rPr>
              <a:t>S = 100 + 99 + 98 + ... + 3 + 2 + 1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1828800" y="2697480"/>
            <a:ext cx="8503920" cy="0"/>
          </a:xfrm>
          <a:prstGeom prst="line">
            <a:avLst/>
          </a:prstGeom>
          <a:noFill/>
          <a:ln w="15240">
            <a:solidFill>
              <a:srgbClr val="64748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828800" y="3017520"/>
            <a:ext cx="8503920" cy="56692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2S = 101 + 101 + ... + 101</a:t>
            </a:r>
            <a:endParaRPr lang="en-US" sz="2500" dirty="0"/>
          </a:p>
        </p:txBody>
      </p:sp>
      <p:sp>
        <p:nvSpPr>
          <p:cNvPr id="11" name="Text 9"/>
          <p:cNvSpPr/>
          <p:nvPr/>
        </p:nvSpPr>
        <p:spPr>
          <a:xfrm>
            <a:off x="1965960" y="3977640"/>
            <a:ext cx="2468880" cy="475488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100 equal pairs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4828032" y="3977640"/>
            <a:ext cx="2468880" cy="475488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each pair = 101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7699248" y="3977640"/>
            <a:ext cx="2468880" cy="475488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divide by 2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2103120" y="5074920"/>
            <a:ext cx="8001000" cy="65836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 = 100 × 101 / 2 = 5050</a:t>
            </a:r>
            <a:endParaRPr lang="en-US" sz="2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Deriving Sₙ for any AP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The same reverse trick works for every fixed-jump pattern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6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777240" y="1325880"/>
            <a:ext cx="10789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8FAFC"/>
                </a:solidFill>
              </a:rPr>
              <a:t>Sₙ = a + (a+d) + (a+2d) + ... + l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777240" y="1975104"/>
            <a:ext cx="10789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8FAFC"/>
                </a:solidFill>
              </a:rPr>
              <a:t>Sₙ = l + (l−d) + (l−2d) + ... + a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1280160" y="2679192"/>
            <a:ext cx="9601200" cy="0"/>
          </a:xfrm>
          <a:prstGeom prst="line">
            <a:avLst/>
          </a:prstGeom>
          <a:noFill/>
          <a:ln w="13970">
            <a:solidFill>
              <a:srgbClr val="64748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1143000" y="2962656"/>
            <a:ext cx="9921240" cy="585216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2Sₙ = (a+l) + (a+l) + ... + (a+l)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2103120" y="4041648"/>
            <a:ext cx="2194560" cy="475488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 equal pairs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4645152" y="4041648"/>
            <a:ext cx="2514600" cy="475488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each pair = a + l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7498080" y="4041648"/>
            <a:ext cx="2148840" cy="475488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divide by 2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2788920" y="5166360"/>
            <a:ext cx="6629400" cy="65836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n/2 (a + l)</a:t>
            </a:r>
            <a:endParaRPr lang="en-US" sz="3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Two forms of the same formula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Choose the form that matches what is given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7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868680" y="1325880"/>
            <a:ext cx="4937760" cy="74980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n/2 (a + l)</a:t>
            </a:r>
            <a:endParaRPr lang="en-US" sz="3000" dirty="0"/>
          </a:p>
        </p:txBody>
      </p:sp>
      <p:sp>
        <p:nvSpPr>
          <p:cNvPr id="8" name="Text 6"/>
          <p:cNvSpPr/>
          <p:nvPr/>
        </p:nvSpPr>
        <p:spPr>
          <a:xfrm>
            <a:off x="6355080" y="1325880"/>
            <a:ext cx="4937760" cy="74980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n/2 [2a + (n−1)d]</a:t>
            </a:r>
            <a:endParaRPr lang="en-US" sz="2500" dirty="0"/>
          </a:p>
        </p:txBody>
      </p:sp>
      <p:sp>
        <p:nvSpPr>
          <p:cNvPr id="9" name="Text 7"/>
          <p:cNvSpPr/>
          <p:nvPr/>
        </p:nvSpPr>
        <p:spPr>
          <a:xfrm>
            <a:off x="1005840" y="2331720"/>
            <a:ext cx="466344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when first term and last term are known.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6492240" y="2331720"/>
            <a:ext cx="466344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Use when first term, common difference and n are known.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3291840" y="3703320"/>
            <a:ext cx="5577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FBBF24"/>
                </a:solidFill>
              </a:rPr>
              <a:t>Because l = a + (n−1)d</a:t>
            </a:r>
            <a:endParaRPr lang="en-US" sz="2300" dirty="0"/>
          </a:p>
        </p:txBody>
      </p:sp>
      <p:sp>
        <p:nvSpPr>
          <p:cNvPr id="12" name="Text 10"/>
          <p:cNvSpPr/>
          <p:nvPr/>
        </p:nvSpPr>
        <p:spPr>
          <a:xfrm>
            <a:off x="3566160" y="4800600"/>
            <a:ext cx="5029200" cy="640080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idea, two doors.</a:t>
            </a:r>
            <a:endParaRPr lang="en-US" sz="2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Guided example: first 22 terms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Find the sum of the first 22 terms of 8, 3, −2, ...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8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822960" y="1234440"/>
            <a:ext cx="1828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2D3E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Given AP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822960" y="1627632"/>
            <a:ext cx="3840480" cy="50292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8, 3, −2, ...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822960" y="2487168"/>
            <a:ext cx="1417320" cy="438912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= 8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2514600" y="2487168"/>
            <a:ext cx="1417320" cy="438912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 = −5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4206240" y="2487168"/>
            <a:ext cx="1417320" cy="438912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 = 22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097280" y="3657600"/>
            <a:ext cx="9966960" cy="56692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S₂₂ = 22/2 [2(8) + 21(−5)]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2286000" y="4498848"/>
            <a:ext cx="758952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F8FAFC"/>
                </a:solidFill>
              </a:rPr>
              <a:t>= 11 [16 − 105] = 11(−89)</a:t>
            </a:r>
            <a:endParaRPr lang="en-US" sz="2100" dirty="0"/>
          </a:p>
        </p:txBody>
      </p:sp>
      <p:sp>
        <p:nvSpPr>
          <p:cNvPr id="14" name="Text 12"/>
          <p:cNvSpPr/>
          <p:nvPr/>
        </p:nvSpPr>
        <p:spPr>
          <a:xfrm>
            <a:off x="3840480" y="5285232"/>
            <a:ext cx="4480560" cy="640080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S₂₂ = −979</a:t>
            </a:r>
            <a:endParaRPr lang="en-US" sz="3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Try it: 90-second challenge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Find the sum without writing all terms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9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1143000" y="1325880"/>
            <a:ext cx="9875520" cy="74980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2, 7, 12, ... to 10 terms</a:t>
            </a:r>
            <a:endParaRPr lang="en-US" sz="2900" dirty="0"/>
          </a:p>
        </p:txBody>
      </p:sp>
      <p:sp>
        <p:nvSpPr>
          <p:cNvPr id="8" name="Text 6"/>
          <p:cNvSpPr/>
          <p:nvPr/>
        </p:nvSpPr>
        <p:spPr>
          <a:xfrm>
            <a:off x="1280160" y="2971800"/>
            <a:ext cx="2011680" cy="548640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= ?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3657600" y="2971800"/>
            <a:ext cx="2011680" cy="548640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 = ?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6035040" y="2971800"/>
            <a:ext cx="2011680" cy="548640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 = ?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8412480" y="2971800"/>
            <a:ext cx="2011680" cy="548640"/>
          </a:xfrm>
          <a:prstGeom prst="rect">
            <a:avLst/>
          </a:prstGeom>
          <a:solidFill>
            <a:srgbClr val="A78BFA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8FAF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?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143000" y="4069080"/>
            <a:ext cx="9875520" cy="1234440"/>
          </a:xfrm>
          <a:prstGeom prst="rect">
            <a:avLst/>
          </a:prstGeom>
          <a:solidFill>
            <a:srgbClr val="0B1325"/>
          </a:solidFill>
          <a:ln w="12700">
            <a:solidFill>
              <a:srgbClr val="334155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64748B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Work space</a:t>
            </a:r>
            <a:endParaRPr 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Solution: 2, 7, 12, ... to 10 terms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The formula becomes easy after a, d and n are identified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10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914400" y="1188720"/>
            <a:ext cx="1828800" cy="475488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= 2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3017520" y="1188720"/>
            <a:ext cx="1828800" cy="475488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 = 5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120640" y="1188720"/>
            <a:ext cx="1828800" cy="475488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 = 10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280160" y="2331720"/>
            <a:ext cx="9601200" cy="5943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S₁₀ = 10/2 [2(2) + 9(5)]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2377440" y="3246120"/>
            <a:ext cx="74066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8FAFC"/>
                </a:solidFill>
              </a:rPr>
              <a:t>= 5[4 + 45] = 5 × 49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3840480" y="4251960"/>
            <a:ext cx="4480560" cy="694944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S₁₀ = 245</a:t>
            </a:r>
            <a:endParaRPr lang="en-US" sz="3200" dirty="0"/>
          </a:p>
        </p:txBody>
      </p:sp>
      <p:sp>
        <p:nvSpPr>
          <p:cNvPr id="13" name="Text 11"/>
          <p:cNvSpPr/>
          <p:nvPr/>
        </p:nvSpPr>
        <p:spPr>
          <a:xfrm>
            <a:off x="1965960" y="5577840"/>
            <a:ext cx="82296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40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Check: the answer should be much bigger than the 10th term, because it is a total.</a:t>
            </a:r>
            <a:endParaRPr lang="en-US" sz="1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Formula choice mini-drill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Do not solve yet: only choose the best formula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11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777240" y="1234440"/>
            <a:ext cx="3977640" cy="47548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17, 26, 35, ... , 350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5074920" y="1234440"/>
            <a:ext cx="2560320" cy="475488"/>
          </a:xfrm>
          <a:prstGeom prst="rect">
            <a:avLst/>
          </a:prstGeom>
          <a:solidFill>
            <a:srgbClr val="E0F2FE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32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 + last given</a:t>
            </a:r>
            <a:endParaRPr lang="en-US" sz="1320" dirty="0"/>
          </a:p>
        </p:txBody>
      </p:sp>
      <p:sp>
        <p:nvSpPr>
          <p:cNvPr id="9" name="Text 7"/>
          <p:cNvSpPr/>
          <p:nvPr/>
        </p:nvSpPr>
        <p:spPr>
          <a:xfrm>
            <a:off x="7955280" y="1234440"/>
            <a:ext cx="3383280" cy="475488"/>
          </a:xfrm>
          <a:prstGeom prst="rect">
            <a:avLst/>
          </a:prstGeom>
          <a:solidFill>
            <a:srgbClr val="DCFCE7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n/2(a+l)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777240" y="2258568"/>
            <a:ext cx="3977640" cy="47548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= 5, d = 3, n = 10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5074920" y="2258568"/>
            <a:ext cx="2560320" cy="475488"/>
          </a:xfrm>
          <a:prstGeom prst="rect">
            <a:avLst/>
          </a:prstGeom>
          <a:solidFill>
            <a:srgbClr val="E0F2FE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32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a, d, n given</a:t>
            </a:r>
            <a:endParaRPr lang="en-US" sz="1320" dirty="0"/>
          </a:p>
        </p:txBody>
      </p:sp>
      <p:sp>
        <p:nvSpPr>
          <p:cNvPr id="12" name="Text 10"/>
          <p:cNvSpPr/>
          <p:nvPr/>
        </p:nvSpPr>
        <p:spPr>
          <a:xfrm>
            <a:off x="7955280" y="2258568"/>
            <a:ext cx="3383280" cy="475488"/>
          </a:xfrm>
          <a:prstGeom prst="rect">
            <a:avLst/>
          </a:prstGeom>
          <a:solidFill>
            <a:srgbClr val="DCFCE7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n/2[2a+(n−1)d]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777240" y="3282696"/>
            <a:ext cx="3977640" cy="47548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 prize ₹160, last prize ₹40, 7 prizes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5074920" y="3282696"/>
            <a:ext cx="2560320" cy="475488"/>
          </a:xfrm>
          <a:prstGeom prst="rect">
            <a:avLst/>
          </a:prstGeom>
          <a:solidFill>
            <a:srgbClr val="E0F2FE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32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 + last known</a:t>
            </a:r>
            <a:endParaRPr lang="en-US" sz="1320" dirty="0"/>
          </a:p>
        </p:txBody>
      </p:sp>
      <p:sp>
        <p:nvSpPr>
          <p:cNvPr id="15" name="Text 13"/>
          <p:cNvSpPr/>
          <p:nvPr/>
        </p:nvSpPr>
        <p:spPr>
          <a:xfrm>
            <a:off x="7955280" y="3282696"/>
            <a:ext cx="3383280" cy="475488"/>
          </a:xfrm>
          <a:prstGeom prst="rect">
            <a:avLst/>
          </a:prstGeom>
          <a:solidFill>
            <a:srgbClr val="DCFCE7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n/2(a+l)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777240" y="4306824"/>
            <a:ext cx="3977640" cy="47548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24, 21, 18, ... sum = 78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5074920" y="4306824"/>
            <a:ext cx="2560320" cy="475488"/>
          </a:xfrm>
          <a:prstGeom prst="rect">
            <a:avLst/>
          </a:prstGeom>
          <a:solidFill>
            <a:srgbClr val="E0F2FE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32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 is given; n unknown</a:t>
            </a:r>
            <a:endParaRPr lang="en-US" sz="1320" dirty="0"/>
          </a:p>
        </p:txBody>
      </p:sp>
      <p:sp>
        <p:nvSpPr>
          <p:cNvPr id="18" name="Text 16"/>
          <p:cNvSpPr/>
          <p:nvPr/>
        </p:nvSpPr>
        <p:spPr>
          <a:xfrm>
            <a:off x="7955280" y="4306824"/>
            <a:ext cx="3383280" cy="475488"/>
          </a:xfrm>
          <a:prstGeom prst="rect">
            <a:avLst/>
          </a:prstGeom>
          <a:solidFill>
            <a:srgbClr val="DCFCE7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solve equation in n</a:t>
            </a:r>
            <a:endParaRPr lang="en-US" sz="13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Story problem: money box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₹100 on first birthday, then ₹50 more each year, till 21st birthday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12</a:t>
            </a:r>
            <a:endParaRPr lang="en-US" sz="580" dirty="0"/>
          </a:p>
        </p:txBody>
      </p:sp>
      <p:pic>
        <p:nvPicPr>
          <p:cNvPr id="7" name="Image 0" descr="/mnt/data/savings_jar.jpg">    </p:cNvPr>
          <p:cNvPicPr>
            <a:picLocks noChangeAspect="1"/>
          </p:cNvPicPr>
          <p:nvPr/>
        </p:nvPicPr>
        <p:blipFill>
          <a:blip r:embed="rId1"/>
          <a:srcRect l="21631" r="21631" t="0" b="0"/>
          <a:stretch/>
        </p:blipFill>
        <p:spPr>
          <a:xfrm>
            <a:off x="548640" y="1097280"/>
            <a:ext cx="3794760" cy="42062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4663440" y="1417320"/>
            <a:ext cx="67208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FBBF24"/>
                </a:solidFill>
              </a:rPr>
              <a:t>100, 150, 200, 250, ...</a:t>
            </a:r>
            <a:endParaRPr lang="en-US" sz="2700" dirty="0"/>
          </a:p>
        </p:txBody>
      </p:sp>
      <p:sp>
        <p:nvSpPr>
          <p:cNvPr id="9" name="Text 6"/>
          <p:cNvSpPr/>
          <p:nvPr/>
        </p:nvSpPr>
        <p:spPr>
          <a:xfrm>
            <a:off x="4937760" y="2331720"/>
            <a:ext cx="1828800" cy="493776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= 100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7086600" y="2331720"/>
            <a:ext cx="1828800" cy="493776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 = 50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9235440" y="2331720"/>
            <a:ext cx="1828800" cy="493776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 = 21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4572000" y="3474720"/>
            <a:ext cx="7040880" cy="5943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S₂₁ = 21/2 [2(100) + 20(50)]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5669280" y="4645152"/>
            <a:ext cx="4937760" cy="658368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9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S₂₁ = ₹12,600</a:t>
            </a:r>
            <a:endParaRPr lang="en-US" sz="2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Challenge problem: delay penalty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A real-world AP where the total matters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13</a:t>
            </a:r>
            <a:endParaRPr lang="en-US" sz="580" dirty="0"/>
          </a:p>
        </p:txBody>
      </p:sp>
      <p:pic>
        <p:nvPicPr>
          <p:cNvPr id="7" name="Image 0" descr="/mnt/data/wide_horizontal_scene_of_a_construction_themed_des_batch_1.png">    </p:cNvPr>
          <p:cNvPicPr>
            <a:picLocks noChangeAspect="1"/>
          </p:cNvPicPr>
          <p:nvPr/>
        </p:nvPicPr>
        <p:blipFill>
          <a:blip r:embed="rId1"/>
          <a:srcRect l="0" r="0" t="6689" b="6689"/>
          <a:stretch/>
        </p:blipFill>
        <p:spPr>
          <a:xfrm>
            <a:off x="0" y="914400"/>
            <a:ext cx="12191695" cy="594360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49808" y="1371600"/>
            <a:ext cx="5394960" cy="2011680"/>
          </a:xfrm>
          <a:prstGeom prst="rect">
            <a:avLst/>
          </a:prstGeom>
          <a:solidFill>
            <a:srgbClr val="FFFFFF">
              <a:alpha val="96000"/>
            </a:srgbClr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Penalty: ₹200 on day 1, ₹250 on day 2, ₹300 on day 3, ...</a:t>
            </a:r>
            <a:endParaRPr lang="en-US" sz="2100" dirty="0"/>
          </a:p>
          <a:p>
            <a:pPr algn="ctr" indent="0" marL="0">
              <a:buNone/>
            </a:pPr>
            <a:r>
              <a:rPr lang="en-US" sz="21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The penalty increases by ₹50 every day.</a:t>
            </a:r>
            <a:endParaRPr lang="en-US" sz="2100" dirty="0"/>
          </a:p>
          <a:p>
            <a:pPr algn="ctr" indent="0" marL="0">
              <a:buNone/>
            </a:pPr>
            <a:r>
              <a:rPr lang="en-US" sz="21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Total penalty for 30 days?</a:t>
            </a:r>
            <a:endParaRPr lang="en-US" sz="2100" dirty="0"/>
          </a:p>
        </p:txBody>
      </p:sp>
      <p:sp>
        <p:nvSpPr>
          <p:cNvPr id="9" name="Text 6"/>
          <p:cNvSpPr/>
          <p:nvPr/>
        </p:nvSpPr>
        <p:spPr>
          <a:xfrm>
            <a:off x="749808" y="3858768"/>
            <a:ext cx="5394960" cy="1170432"/>
          </a:xfrm>
          <a:prstGeom prst="rect">
            <a:avLst/>
          </a:prstGeom>
          <a:solidFill>
            <a:srgbClr val="0B1325">
              <a:alpha val="95000"/>
            </a:srgbClr>
          </a:solidFill>
          <a:ln w="12700">
            <a:solidFill>
              <a:srgbClr val="334155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94A3B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Thinking space</a:t>
            </a:r>
            <a:endParaRPr lang="en-US" sz="1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Solution: delay penalty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Translate the story into an AP before applying formula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14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868680" y="1261872"/>
            <a:ext cx="47548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FBBF24"/>
                </a:solidFill>
              </a:rPr>
              <a:t>200, 250, 300, ...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868680" y="2057400"/>
            <a:ext cx="1645920" cy="457200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= 200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2788920" y="2057400"/>
            <a:ext cx="1645920" cy="457200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 = 50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4709160" y="2057400"/>
            <a:ext cx="1645920" cy="457200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 = 30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097280" y="3154680"/>
            <a:ext cx="9966960" cy="56692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S₃₀ = 30/2 [2(200) + 29(50)]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1920240" y="4005072"/>
            <a:ext cx="84124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8FAFC"/>
                </a:solidFill>
              </a:rPr>
              <a:t>= 15[400 + 1450] = 15 × 1850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2926080" y="4983480"/>
            <a:ext cx="6309360" cy="713232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Total penalty = ₹27,750</a:t>
            </a:r>
            <a:endParaRPr lang="en-US" sz="3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Best problem: seven cash prizes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Total ₹700, each prize ₹20 less than the previous prize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15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777240" y="1207008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300" b="1" dirty="0">
                <a:solidFill>
                  <a:srgbClr val="22D3EE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Prize pattern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777240" y="1719072"/>
            <a:ext cx="107899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000" b="1" dirty="0">
                <a:solidFill>
                  <a:srgbClr val="FBBF24"/>
                </a:solidFill>
              </a:rPr>
              <a:t>a, a−20, a−40, a−60, a−80, a−100, a−120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188720" y="2743200"/>
            <a:ext cx="9829800" cy="5943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700 = 7/2 [2a + 6(−20)]</a:t>
            </a:r>
            <a:endParaRPr lang="en-US" sz="2500" dirty="0"/>
          </a:p>
        </p:txBody>
      </p:sp>
      <p:sp>
        <p:nvSpPr>
          <p:cNvPr id="10" name="Text 8"/>
          <p:cNvSpPr/>
          <p:nvPr/>
        </p:nvSpPr>
        <p:spPr>
          <a:xfrm>
            <a:off x="1051560" y="3730752"/>
            <a:ext cx="100584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50" b="1" dirty="0">
                <a:solidFill>
                  <a:srgbClr val="F8FAFC"/>
                </a:solidFill>
              </a:rPr>
              <a:t>700 = 7/2 (2a − 120)  →  200 = 2a − 120  →  a = 160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1143000" y="4892040"/>
            <a:ext cx="9921240" cy="658368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₹160, ₹140, ₹120, ₹100, ₹80, ₹60, ₹40</a:t>
            </a:r>
            <a:endParaRPr lang="en-US" sz="2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Best problem: tree plantation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Three sections of each class I to XII plant trees equal to their class number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16</a:t>
            </a:r>
            <a:endParaRPr lang="en-US" sz="580" dirty="0"/>
          </a:p>
        </p:txBody>
      </p:sp>
      <p:pic>
        <p:nvPicPr>
          <p:cNvPr id="7" name="Image 0" descr="/mnt/data/a_bright_outdoor_schoolyard_scene_with_a_wide_comp_batch_2.png">    </p:cNvPr>
          <p:cNvPicPr>
            <a:picLocks noChangeAspect="1"/>
          </p:cNvPicPr>
          <p:nvPr/>
        </p:nvPicPr>
        <p:blipFill>
          <a:blip r:embed="rId1"/>
          <a:srcRect l="0" r="0" t="6689" b="6689"/>
          <a:stretch/>
        </p:blipFill>
        <p:spPr>
          <a:xfrm>
            <a:off x="0" y="914400"/>
            <a:ext cx="12191695" cy="594360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85800" y="1280160"/>
            <a:ext cx="4663440" cy="1234440"/>
          </a:xfrm>
          <a:prstGeom prst="rect">
            <a:avLst/>
          </a:prstGeom>
          <a:solidFill>
            <a:srgbClr val="FFFFFF">
              <a:alpha val="93000"/>
            </a:srgbClr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section plants:</a:t>
            </a:r>
            <a:endParaRPr lang="en-US" sz="2400" dirty="0"/>
          </a:p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 + 2 + 3 + ... + 12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868680" y="2971800"/>
            <a:ext cx="4297680" cy="5943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S₁₂ = 12/2 (1 + 12) = 78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868680" y="4160520"/>
            <a:ext cx="4709160" cy="658368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Total = 3 × 78 = 234 trees</a:t>
            </a:r>
            <a:endParaRPr lang="en-US" sz="25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Visual problem: spiral of semicircles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Thirteen semicircles with radii 0.5, 1.0, 1.5, 2.0, ... cm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17</a:t>
            </a:r>
            <a:endParaRPr lang="en-US" sz="580" dirty="0"/>
          </a:p>
        </p:txBody>
      </p:sp>
      <p:pic>
        <p:nvPicPr>
          <p:cNvPr id="7" name="Image 0" descr="/mnt/data/ap_figs/spiral_fi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5800" y="1183640"/>
            <a:ext cx="4480560" cy="284480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5715000" y="1371600"/>
            <a:ext cx="5303520" cy="50292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Length of one semicircle = πr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715000" y="2212848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00" b="1" dirty="0">
                <a:solidFill>
                  <a:srgbClr val="FBBF24"/>
                </a:solidFill>
              </a:rPr>
              <a:t>So total length = π × sum of radii</a:t>
            </a:r>
            <a:endParaRPr lang="en-US" sz="1900" dirty="0"/>
          </a:p>
        </p:txBody>
      </p:sp>
      <p:sp>
        <p:nvSpPr>
          <p:cNvPr id="10" name="Text 7"/>
          <p:cNvSpPr/>
          <p:nvPr/>
        </p:nvSpPr>
        <p:spPr>
          <a:xfrm>
            <a:off x="5715000" y="3017520"/>
            <a:ext cx="5303520" cy="512064"/>
          </a:xfrm>
          <a:prstGeom prst="rect">
            <a:avLst/>
          </a:prstGeom>
          <a:solidFill>
            <a:srgbClr val="DBEAFE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Radii AP: 0.5, 1.0, 1.5, ... to 13 terms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5715000" y="3977640"/>
            <a:ext cx="5303520" cy="1188720"/>
          </a:xfrm>
          <a:prstGeom prst="rect">
            <a:avLst/>
          </a:prstGeom>
          <a:solidFill>
            <a:srgbClr val="0B1325"/>
          </a:solidFill>
          <a:ln w="12700">
            <a:solidFill>
              <a:srgbClr val="334155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94A3B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Work space</a:t>
            </a:r>
            <a:endParaRPr lang="en-US" sz="18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Solution: spiral of semicircles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Convert geometry into AP sum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18</a:t>
            </a:r>
            <a:endParaRPr lang="en-US" sz="580" dirty="0"/>
          </a:p>
        </p:txBody>
      </p:sp>
      <p:pic>
        <p:nvPicPr>
          <p:cNvPr id="7" name="Image 0" descr="/mnt/data/ap_figs/spiral_fi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1208314"/>
            <a:ext cx="4114800" cy="2612571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5212080" y="1188720"/>
            <a:ext cx="1645920" cy="438912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= 0.5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7086600" y="1188720"/>
            <a:ext cx="1645920" cy="438912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 = 0.5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8961120" y="1188720"/>
            <a:ext cx="1645920" cy="438912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 = 13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5120640" y="2176272"/>
            <a:ext cx="5623560" cy="56692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Sum of radii = 13/2 (0.5 + 6.5)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5120640" y="2971800"/>
            <a:ext cx="5623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8FAFC"/>
                </a:solidFill>
              </a:rPr>
              <a:t>= 13/2 × 7 = 45.5 cm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3840480" y="4572000"/>
            <a:ext cx="7269480" cy="713232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Total length = π × 45.5 = 143 cm</a:t>
            </a:r>
            <a:endParaRPr lang="en-US" sz="27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Visual problem: stacked logs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20 logs in bottom row, 19 in next, 18 in next ... total 200 logs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19</a:t>
            </a:r>
            <a:endParaRPr lang="en-US" sz="580" dirty="0"/>
          </a:p>
        </p:txBody>
      </p:sp>
      <p:pic>
        <p:nvPicPr>
          <p:cNvPr id="7" name="Image 0" descr="/mnt/data/ap_figs/logs_fi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9688" y="1170432"/>
            <a:ext cx="9036424" cy="19202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234440" y="3474720"/>
            <a:ext cx="9692640" cy="5943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Pattern: 20 + 19 + 18 + ... = 200</a:t>
            </a:r>
            <a:endParaRPr lang="en-US" sz="2500" dirty="0"/>
          </a:p>
        </p:txBody>
      </p:sp>
      <p:sp>
        <p:nvSpPr>
          <p:cNvPr id="9" name="Text 6"/>
          <p:cNvSpPr/>
          <p:nvPr/>
        </p:nvSpPr>
        <p:spPr>
          <a:xfrm>
            <a:off x="1234440" y="4434840"/>
            <a:ext cx="9692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Find: number of rows and logs in the top row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1234440" y="5257800"/>
            <a:ext cx="9692640" cy="777240"/>
          </a:xfrm>
          <a:prstGeom prst="rect">
            <a:avLst/>
          </a:prstGeom>
          <a:solidFill>
            <a:srgbClr val="0B1325"/>
          </a:solidFill>
          <a:ln w="12700">
            <a:solidFill>
              <a:srgbClr val="334155"/>
            </a:solidFill>
          </a:ln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800" dirty="0">
                <a:solidFill>
                  <a:srgbClr val="94A3B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Work space</a:t>
            </a:r>
            <a:endParaRPr lang="en-US" sz="1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Solution: stacked logs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A decreasing AP where n is unknown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20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822960" y="1207008"/>
            <a:ext cx="1645920" cy="438912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= 20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2743200" y="1207008"/>
            <a:ext cx="1645920" cy="438912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 = −1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4663440" y="1207008"/>
            <a:ext cx="1828800" cy="438912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200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051560" y="2176272"/>
            <a:ext cx="10058400" cy="566928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200 = n/2 [40 + (n−1)(−1)]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1325880" y="2971800"/>
            <a:ext cx="95097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8FAFC"/>
                </a:solidFill>
              </a:rPr>
              <a:t>400 = n(41 − n)  →  n² − 41n + 400 = 0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2194560" y="3703320"/>
            <a:ext cx="76809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BBF24"/>
                </a:solidFill>
              </a:rPr>
              <a:t>(n − 16)(n − 25) = 0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1371600" y="4315968"/>
            <a:ext cx="4480560" cy="502920"/>
          </a:xfrm>
          <a:prstGeom prst="rect">
            <a:avLst/>
          </a:prstGeom>
          <a:solidFill>
            <a:srgbClr val="FFE4E6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 = 25 gives top row negative, so reject.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6263640" y="4315968"/>
            <a:ext cx="4526280" cy="658368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16 rows; top row = 5 logs</a:t>
            </a:r>
            <a:endParaRPr lang="en-US" sz="25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Race problem: potato collection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Bucket is 5 m from first potato; potatoes are 3 m apart; 10 potatoes total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21</a:t>
            </a:r>
            <a:endParaRPr lang="en-US" sz="580" dirty="0"/>
          </a:p>
        </p:txBody>
      </p:sp>
      <p:pic>
        <p:nvPicPr>
          <p:cNvPr id="7" name="Image 0" descr="/mnt/data/ap_figs/potato_fi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360" y="1122218"/>
            <a:ext cx="10972800" cy="1596044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914400" y="2971800"/>
            <a:ext cx="4846320" cy="50292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First potato round trip = 2 × 5 = 10 m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6400800" y="2971800"/>
            <a:ext cx="4846320" cy="50292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Second potato round trip = 2 × 8 = 16 m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1097280" y="4069080"/>
            <a:ext cx="100584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FBBF24"/>
                </a:solidFill>
              </a:rPr>
              <a:t>Distance pattern: 10, 16, 22, ...</a:t>
            </a:r>
            <a:endParaRPr lang="en-US" sz="2600" dirty="0"/>
          </a:p>
        </p:txBody>
      </p:sp>
      <p:sp>
        <p:nvSpPr>
          <p:cNvPr id="11" name="Text 8"/>
          <p:cNvSpPr/>
          <p:nvPr/>
        </p:nvSpPr>
        <p:spPr>
          <a:xfrm>
            <a:off x="2240280" y="5074920"/>
            <a:ext cx="7726680" cy="594360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 total distance for 10 potatoes</a:t>
            </a:r>
            <a:endParaRPr lang="en-US"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Solution: potato race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Each next potato adds 6 metres to the round trip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22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914400" y="1216152"/>
            <a:ext cx="1828800" cy="475488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 = 10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3063240" y="1216152"/>
            <a:ext cx="1828800" cy="475488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 = 6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212080" y="1216152"/>
            <a:ext cx="1828800" cy="475488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1016" tIns="1016" rIns="1016" bIns="1016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 = 10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234440" y="2286000"/>
            <a:ext cx="9738360" cy="5943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S₁₀ = 10/2 [2(10) + 9(6)]</a:t>
            </a:r>
            <a:endParaRPr lang="en-US" sz="2500" dirty="0"/>
          </a:p>
        </p:txBody>
      </p:sp>
      <p:sp>
        <p:nvSpPr>
          <p:cNvPr id="11" name="Text 9"/>
          <p:cNvSpPr/>
          <p:nvPr/>
        </p:nvSpPr>
        <p:spPr>
          <a:xfrm>
            <a:off x="2286000" y="3154680"/>
            <a:ext cx="76809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F8FAFC"/>
                </a:solidFill>
              </a:rPr>
              <a:t>= 5[20 + 54] = 5 × 74</a:t>
            </a:r>
            <a:endParaRPr lang="en-US" sz="2300" dirty="0"/>
          </a:p>
        </p:txBody>
      </p:sp>
      <p:sp>
        <p:nvSpPr>
          <p:cNvPr id="12" name="Text 10"/>
          <p:cNvSpPr/>
          <p:nvPr/>
        </p:nvSpPr>
        <p:spPr>
          <a:xfrm>
            <a:off x="3063240" y="4206240"/>
            <a:ext cx="6035040" cy="713232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30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Total distance = 370 m</a:t>
            </a:r>
            <a:endParaRPr lang="en-US" sz="3000" dirty="0"/>
          </a:p>
        </p:txBody>
      </p:sp>
      <p:sp>
        <p:nvSpPr>
          <p:cNvPr id="13" name="Text 11"/>
          <p:cNvSpPr/>
          <p:nvPr/>
        </p:nvSpPr>
        <p:spPr>
          <a:xfrm>
            <a:off x="1920240" y="5486400"/>
            <a:ext cx="841248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500" dirty="0">
                <a:solidFill>
                  <a:srgbClr val="CBD5E1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Key insight: +3 m farther one way becomes +6 m for a round trip.</a:t>
            </a:r>
            <a:endParaRPr lang="en-US" sz="15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Advanced connection: Sₙ can reveal aₙ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The nth term is the new amount added when we go from Sₙ₋₁ to Sₙ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23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3108960" y="1188720"/>
            <a:ext cx="5943600" cy="73152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aₙ = Sₙ − Sₙ₋₁</a:t>
            </a:r>
            <a:endParaRPr lang="en-US" sz="3200" dirty="0"/>
          </a:p>
        </p:txBody>
      </p:sp>
      <p:sp>
        <p:nvSpPr>
          <p:cNvPr id="8" name="Text 6"/>
          <p:cNvSpPr/>
          <p:nvPr/>
        </p:nvSpPr>
        <p:spPr>
          <a:xfrm>
            <a:off x="960120" y="2423160"/>
            <a:ext cx="4023360" cy="502920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Example: Sₙ = 4n − n²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960120" y="3246120"/>
            <a:ext cx="3200400" cy="114300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S₁ = 3</a:t>
            </a:r>
            <a:endParaRPr lang="en-US" sz="1800" dirty="0"/>
          </a:p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S₂ = 4</a:t>
            </a:r>
            <a:endParaRPr lang="en-US" sz="1800" dirty="0"/>
          </a:p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a₂ = S₂ − S₁ = 1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617720" y="3246120"/>
            <a:ext cx="6309360" cy="1143000"/>
          </a:xfrm>
          <a:prstGeom prst="rect">
            <a:avLst/>
          </a:prstGeom>
          <a:solidFill>
            <a:srgbClr val="DCFCE7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a₃ = S₃ − S₂ = −1</a:t>
            </a:r>
            <a:endParaRPr lang="en-US" sz="1800" dirty="0"/>
          </a:p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a₁₀ = S₁₀ − S₉ = −15</a:t>
            </a:r>
            <a:endParaRPr lang="en-US" sz="1800" dirty="0"/>
          </a:p>
          <a:p>
            <a:pPr algn="ctr" indent="0" marL="0">
              <a:buNone/>
            </a:pPr>
            <a:r>
              <a:rPr lang="en-US" sz="18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aₙ = 5 − 2n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1920240" y="5212080"/>
            <a:ext cx="84124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22D3EE"/>
                </a:solidFill>
              </a:rPr>
              <a:t>Sum is cumulative. Term is the fresh addition.</a:t>
            </a:r>
            <a:endParaRPr lang="en-US" sz="24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3-minute mixed check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Solve any two; explain the first step clearly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24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822960" y="1325880"/>
            <a:ext cx="365760" cy="320040"/>
          </a:xfrm>
          <a:prstGeom prst="rect">
            <a:avLst/>
          </a:prstGeom>
          <a:solidFill>
            <a:srgbClr val="22D3EE"/>
          </a:solidFill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1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1325880" y="1325880"/>
            <a:ext cx="4480560" cy="8229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 S₁₂ of 5, 9, 13, ...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6263640" y="1325880"/>
            <a:ext cx="365760" cy="320040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6766560" y="1325880"/>
            <a:ext cx="4480560" cy="8229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How many terms of 9, 17, 25, ... give sum 636?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822960" y="3703320"/>
            <a:ext cx="365760" cy="320040"/>
          </a:xfrm>
          <a:prstGeom prst="rect">
            <a:avLst/>
          </a:prstGeom>
          <a:solidFill>
            <a:srgbClr val="34D399"/>
          </a:solidFill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3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1325880" y="3703320"/>
            <a:ext cx="4480560" cy="8229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Find the sum of first 15 multiples of 8.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6263640" y="3703320"/>
            <a:ext cx="365760" cy="320040"/>
          </a:xfrm>
          <a:prstGeom prst="rect">
            <a:avLst/>
          </a:prstGeom>
          <a:solidFill>
            <a:srgbClr val="FB7185"/>
          </a:solidFill>
          <a:ln/>
        </p:spPr>
        <p:txBody>
          <a:bodyPr wrap="square" lIns="254" tIns="254" rIns="254" bIns="254" rtlCol="0" anchor="ctr">
            <a:normAutofit/>
          </a:bodyPr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4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6766560" y="3703320"/>
            <a:ext cx="4480560" cy="82296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If Sₙ = 4n − n², find a₁₀.</a:t>
            </a:r>
            <a:endParaRPr lang="en-US" sz="17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080F1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480" y="201168"/>
            <a:ext cx="8138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8FAF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Chapter map: AP in one page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411480" y="621792"/>
            <a:ext cx="69494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780" dirty="0">
                <a:solidFill>
                  <a:srgbClr val="94A3B8"/>
                </a:solidFill>
              </a:rPr>
              <a:t>Everything comes from the fixed-jump idea</a:t>
            </a:r>
            <a:endParaRPr lang="en-US" sz="780" dirty="0"/>
          </a:p>
        </p:txBody>
      </p:sp>
      <p:sp>
        <p:nvSpPr>
          <p:cNvPr id="4" name="Shape 2"/>
          <p:cNvSpPr/>
          <p:nvPr/>
        </p:nvSpPr>
        <p:spPr>
          <a:xfrm>
            <a:off x="411480" y="896112"/>
            <a:ext cx="11201400" cy="0"/>
          </a:xfrm>
          <a:prstGeom prst="line">
            <a:avLst/>
          </a:prstGeom>
          <a:noFill/>
          <a:ln w="8890">
            <a:solidFill>
              <a:srgbClr val="22D3EE">
                <a:alpha val="75000"/>
              </a:srgbClr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411480" y="6537960"/>
            <a:ext cx="47548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Arithmetic Progressions · Sum of n terms</a:t>
            </a:r>
            <a:endParaRPr lang="en-US" sz="580" dirty="0"/>
          </a:p>
        </p:txBody>
      </p:sp>
      <p:sp>
        <p:nvSpPr>
          <p:cNvPr id="6" name="Text 4"/>
          <p:cNvSpPr/>
          <p:nvPr/>
        </p:nvSpPr>
        <p:spPr>
          <a:xfrm>
            <a:off x="11292840" y="6528816"/>
            <a:ext cx="4572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580" dirty="0">
                <a:solidFill>
                  <a:srgbClr val="64748B"/>
                </a:solidFill>
              </a:rPr>
              <a:t>25</a:t>
            </a:r>
            <a:endParaRPr lang="en-US" sz="580" dirty="0"/>
          </a:p>
        </p:txBody>
      </p:sp>
      <p:sp>
        <p:nvSpPr>
          <p:cNvPr id="7" name="Text 5"/>
          <p:cNvSpPr/>
          <p:nvPr/>
        </p:nvSpPr>
        <p:spPr>
          <a:xfrm>
            <a:off x="777240" y="1188720"/>
            <a:ext cx="5212080" cy="54864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3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AP: a, a+d, a+2d, ...</a:t>
            </a:r>
            <a:endParaRPr lang="en-US" sz="2300" dirty="0"/>
          </a:p>
        </p:txBody>
      </p:sp>
      <p:sp>
        <p:nvSpPr>
          <p:cNvPr id="8" name="Text 6"/>
          <p:cNvSpPr/>
          <p:nvPr/>
        </p:nvSpPr>
        <p:spPr>
          <a:xfrm>
            <a:off x="6217920" y="1188720"/>
            <a:ext cx="5212080" cy="54864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aₙ = a + (n−1)d</a:t>
            </a:r>
            <a:endParaRPr lang="en-US" sz="2500" dirty="0"/>
          </a:p>
        </p:txBody>
      </p:sp>
      <p:sp>
        <p:nvSpPr>
          <p:cNvPr id="9" name="Text 7"/>
          <p:cNvSpPr/>
          <p:nvPr/>
        </p:nvSpPr>
        <p:spPr>
          <a:xfrm>
            <a:off x="777240" y="2331720"/>
            <a:ext cx="5212080" cy="54864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5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n/2(a + l)</a:t>
            </a:r>
            <a:endParaRPr lang="en-US" sz="2500" dirty="0"/>
          </a:p>
        </p:txBody>
      </p:sp>
      <p:sp>
        <p:nvSpPr>
          <p:cNvPr id="10" name="Text 8"/>
          <p:cNvSpPr/>
          <p:nvPr/>
        </p:nvSpPr>
        <p:spPr>
          <a:xfrm>
            <a:off x="6217920" y="2331720"/>
            <a:ext cx="5212080" cy="548640"/>
          </a:xfrm>
          <a:prstGeom prst="rect">
            <a:avLst/>
          </a:prstGeom>
          <a:solidFill>
            <a:srgbClr val="F8FAFC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1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Sₙ = n/2[2a + (n−1)d]</a:t>
            </a:r>
            <a:endParaRPr lang="en-US" sz="2100" dirty="0"/>
          </a:p>
        </p:txBody>
      </p:sp>
      <p:sp>
        <p:nvSpPr>
          <p:cNvPr id="11" name="Text 9"/>
          <p:cNvSpPr/>
          <p:nvPr/>
        </p:nvSpPr>
        <p:spPr>
          <a:xfrm>
            <a:off x="1005840" y="3703320"/>
            <a:ext cx="3108960" cy="502920"/>
          </a:xfrm>
          <a:prstGeom prst="rect">
            <a:avLst/>
          </a:prstGeom>
          <a:solidFill>
            <a:srgbClr val="DBEAFE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One term: locate a position.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4526280" y="3703320"/>
            <a:ext cx="3108960" cy="502920"/>
          </a:xfrm>
          <a:prstGeom prst="rect">
            <a:avLst/>
          </a:prstGeom>
          <a:solidFill>
            <a:srgbClr val="DCFCE7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7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Sum: collect many positions.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8046720" y="3703320"/>
            <a:ext cx="3108960" cy="502920"/>
          </a:xfrm>
          <a:prstGeom prst="rect">
            <a:avLst/>
          </a:prstGeom>
          <a:solidFill>
            <a:srgbClr val="FEF3C7"/>
          </a:solidFill>
          <a:ln/>
        </p:spPr>
        <p:txBody>
          <a:bodyPr wrap="square" lIns="1524" tIns="1524" rIns="1524" bIns="1524" rtlCol="0" anchor="ctr">
            <a:normAutofit/>
          </a:bodyPr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Real problems: identify first term, jump and count.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2103120" y="5166360"/>
            <a:ext cx="7955280" cy="685800"/>
          </a:xfrm>
          <a:prstGeom prst="rect">
            <a:avLst/>
          </a:prstGeom>
          <a:solidFill>
            <a:srgbClr val="FBBF24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algn="ctr" indent="0" marL="0">
              <a:buNone/>
            </a:pPr>
            <a:r>
              <a:rPr lang="en-US" sz="2700" b="1" dirty="0">
                <a:solidFill>
                  <a:srgbClr val="111827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Fixed jump → formula → real-life total</a:t>
            </a:r>
            <a:endParaRPr lang="en-US" sz="2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Company>Aishwaryam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Arithmetic Progressions: Sum of n Terms</dc:title>
  <dc:subject>Class 10 Arithmetic Progressions — Sum of n Terms</dc:subject>
  <dc:creator>Aishwaryam</dc:creator>
  <cp:lastModifiedBy>Aishwaryam</cp:lastModifiedBy>
  <cp:revision>1</cp:revision>
  <dcterms:created xsi:type="dcterms:W3CDTF">2026-06-29T05:03:56Z</dcterms:created>
  <dcterms:modified xsi:type="dcterms:W3CDTF">2026-06-29T05:03:56Z</dcterms:modified>
</cp:coreProperties>
</file>